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47"/>
  </p:notesMasterIdLst>
  <p:sldIdLst>
    <p:sldId id="296" r:id="rId2"/>
    <p:sldId id="298" r:id="rId3"/>
    <p:sldId id="262" r:id="rId4"/>
    <p:sldId id="259" r:id="rId5"/>
    <p:sldId id="337" r:id="rId6"/>
    <p:sldId id="341" r:id="rId7"/>
    <p:sldId id="308" r:id="rId8"/>
    <p:sldId id="342" r:id="rId9"/>
    <p:sldId id="338" r:id="rId10"/>
    <p:sldId id="312" r:id="rId11"/>
    <p:sldId id="317" r:id="rId12"/>
    <p:sldId id="318" r:id="rId13"/>
    <p:sldId id="321" r:id="rId14"/>
    <p:sldId id="323" r:id="rId15"/>
    <p:sldId id="310" r:id="rId16"/>
    <p:sldId id="333" r:id="rId17"/>
    <p:sldId id="336" r:id="rId18"/>
    <p:sldId id="339" r:id="rId19"/>
    <p:sldId id="343" r:id="rId20"/>
    <p:sldId id="345" r:id="rId21"/>
    <p:sldId id="348" r:id="rId22"/>
    <p:sldId id="346" r:id="rId23"/>
    <p:sldId id="349" r:id="rId24"/>
    <p:sldId id="350" r:id="rId25"/>
    <p:sldId id="352" r:id="rId26"/>
    <p:sldId id="354" r:id="rId27"/>
    <p:sldId id="353" r:id="rId28"/>
    <p:sldId id="351" r:id="rId29"/>
    <p:sldId id="368" r:id="rId30"/>
    <p:sldId id="366" r:id="rId31"/>
    <p:sldId id="370" r:id="rId32"/>
    <p:sldId id="371" r:id="rId33"/>
    <p:sldId id="372" r:id="rId34"/>
    <p:sldId id="373" r:id="rId35"/>
    <p:sldId id="355" r:id="rId36"/>
    <p:sldId id="356" r:id="rId37"/>
    <p:sldId id="358" r:id="rId38"/>
    <p:sldId id="357" r:id="rId39"/>
    <p:sldId id="359" r:id="rId40"/>
    <p:sldId id="360" r:id="rId41"/>
    <p:sldId id="361" r:id="rId42"/>
    <p:sldId id="362" r:id="rId43"/>
    <p:sldId id="363" r:id="rId44"/>
    <p:sldId id="365" r:id="rId45"/>
    <p:sldId id="374" r:id="rId46"/>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4" userDrawn="1">
          <p15:clr>
            <a:srgbClr val="A4A3A4"/>
          </p15:clr>
        </p15:guide>
        <p15:guide id="2" pos="11124" userDrawn="1">
          <p15:clr>
            <a:srgbClr val="A4A3A4"/>
          </p15:clr>
        </p15:guide>
        <p15:guide id="3" orient="horz" pos="6344" userDrawn="1">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00"/>
    <a:srgbClr val="E3B525"/>
    <a:srgbClr val="009EF3"/>
    <a:srgbClr val="FFA1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72" autoAdjust="0"/>
    <p:restoredTop sz="94660"/>
  </p:normalViewPr>
  <p:slideViewPr>
    <p:cSldViewPr>
      <p:cViewPr>
        <p:scale>
          <a:sx n="81" d="100"/>
          <a:sy n="81" d="100"/>
        </p:scale>
        <p:origin x="48" y="464"/>
      </p:cViewPr>
      <p:guideLst>
        <p:guide orient="horz" pos="344"/>
        <p:guide pos="11124"/>
        <p:guide orient="horz" pos="6344"/>
        <p:guide pos="612"/>
      </p:guideLst>
    </p:cSldViewPr>
  </p:slideViewPr>
  <p:notesTextViewPr>
    <p:cViewPr>
      <p:scale>
        <a:sx n="100" d="100"/>
        <a:sy n="10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22.05.2023</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12887" y="2214590"/>
            <a:ext cx="8079383" cy="1528100"/>
          </a:xfrm>
        </p:spPr>
        <p:txBody>
          <a:bodyPr/>
          <a:lstStyle/>
          <a:p>
            <a:r>
              <a:rPr lang="en-US"/>
              <a:t>Click to edit Master title style</a:t>
            </a:r>
          </a:p>
        </p:txBody>
      </p:sp>
      <p:sp>
        <p:nvSpPr>
          <p:cNvPr id="3" name="Subtitle 2"/>
          <p:cNvSpPr>
            <a:spLocks noGrp="1"/>
          </p:cNvSpPr>
          <p:nvPr>
            <p:ph type="subTitle" idx="1"/>
          </p:nvPr>
        </p:nvSpPr>
        <p:spPr>
          <a:xfrm>
            <a:off x="1425773" y="4039729"/>
            <a:ext cx="6653610" cy="1821839"/>
          </a:xfrm>
        </p:spPr>
        <p:txBody>
          <a:bodyPr/>
          <a:lstStyle>
            <a:lvl1pPr marL="0" indent="0" algn="ctr">
              <a:buNone/>
              <a:defRPr>
                <a:solidFill>
                  <a:schemeClr val="tx1">
                    <a:tint val="75000"/>
                  </a:schemeClr>
                </a:solidFill>
              </a:defRPr>
            </a:lvl1pPr>
            <a:lvl2pPr marL="475259" indent="0" algn="ctr">
              <a:buNone/>
              <a:defRPr>
                <a:solidFill>
                  <a:schemeClr val="tx1">
                    <a:tint val="75000"/>
                  </a:schemeClr>
                </a:solidFill>
              </a:defRPr>
            </a:lvl2pPr>
            <a:lvl3pPr marL="950519" indent="0" algn="ctr">
              <a:buNone/>
              <a:defRPr>
                <a:solidFill>
                  <a:schemeClr val="tx1">
                    <a:tint val="75000"/>
                  </a:schemeClr>
                </a:solidFill>
              </a:defRPr>
            </a:lvl3pPr>
            <a:lvl4pPr marL="1425778" indent="0" algn="ctr">
              <a:buNone/>
              <a:defRPr>
                <a:solidFill>
                  <a:schemeClr val="tx1">
                    <a:tint val="75000"/>
                  </a:schemeClr>
                </a:solidFill>
              </a:defRPr>
            </a:lvl4pPr>
            <a:lvl5pPr marL="1901038" indent="0" algn="ctr">
              <a:buNone/>
              <a:defRPr>
                <a:solidFill>
                  <a:schemeClr val="tx1">
                    <a:tint val="75000"/>
                  </a:schemeClr>
                </a:solidFill>
              </a:defRPr>
            </a:lvl5pPr>
            <a:lvl6pPr marL="2376297" indent="0" algn="ctr">
              <a:buNone/>
              <a:defRPr>
                <a:solidFill>
                  <a:schemeClr val="tx1">
                    <a:tint val="75000"/>
                  </a:schemeClr>
                </a:solidFill>
              </a:defRPr>
            </a:lvl6pPr>
            <a:lvl7pPr marL="2851556" indent="0" algn="ctr">
              <a:buNone/>
              <a:defRPr>
                <a:solidFill>
                  <a:schemeClr val="tx1">
                    <a:tint val="75000"/>
                  </a:schemeClr>
                </a:solidFill>
              </a:defRPr>
            </a:lvl7pPr>
            <a:lvl8pPr marL="3326816" indent="0" algn="ctr">
              <a:buNone/>
              <a:defRPr>
                <a:solidFill>
                  <a:schemeClr val="tx1">
                    <a:tint val="75000"/>
                  </a:schemeClr>
                </a:solidFill>
              </a:defRPr>
            </a:lvl8pPr>
            <a:lvl9pPr marL="380207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28168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6847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239" y="285489"/>
            <a:ext cx="2138660" cy="608269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5258" y="285489"/>
            <a:ext cx="6257561" cy="60826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5313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2462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50842" y="4581000"/>
            <a:ext cx="8079383" cy="1415885"/>
          </a:xfrm>
        </p:spPr>
        <p:txBody>
          <a:bodyPr anchor="t"/>
          <a:lstStyle>
            <a:lvl1pPr algn="l">
              <a:defRPr sz="4158" b="1" cap="all"/>
            </a:lvl1pPr>
          </a:lstStyle>
          <a:p>
            <a:r>
              <a:rPr lang="en-US"/>
              <a:t>Click to edit Master title style</a:t>
            </a:r>
          </a:p>
        </p:txBody>
      </p:sp>
      <p:sp>
        <p:nvSpPr>
          <p:cNvPr id="3" name="Text Placeholder 2"/>
          <p:cNvSpPr>
            <a:spLocks noGrp="1"/>
          </p:cNvSpPr>
          <p:nvPr>
            <p:ph type="body" idx="1"/>
          </p:nvPr>
        </p:nvSpPr>
        <p:spPr>
          <a:xfrm>
            <a:off x="750842" y="3021546"/>
            <a:ext cx="8079383" cy="1559454"/>
          </a:xfrm>
        </p:spPr>
        <p:txBody>
          <a:bodyPr anchor="b"/>
          <a:lstStyle>
            <a:lvl1pPr marL="0" indent="0">
              <a:buNone/>
              <a:defRPr sz="2079">
                <a:solidFill>
                  <a:schemeClr val="tx1">
                    <a:tint val="75000"/>
                  </a:schemeClr>
                </a:solidFill>
              </a:defRPr>
            </a:lvl1pPr>
            <a:lvl2pPr marL="475259" indent="0">
              <a:buNone/>
              <a:defRPr sz="1871">
                <a:solidFill>
                  <a:schemeClr val="tx1">
                    <a:tint val="75000"/>
                  </a:schemeClr>
                </a:solidFill>
              </a:defRPr>
            </a:lvl2pPr>
            <a:lvl3pPr marL="950519" indent="0">
              <a:buNone/>
              <a:defRPr sz="1663">
                <a:solidFill>
                  <a:schemeClr val="tx1">
                    <a:tint val="75000"/>
                  </a:schemeClr>
                </a:solidFill>
              </a:defRPr>
            </a:lvl3pPr>
            <a:lvl4pPr marL="1425778" indent="0">
              <a:buNone/>
              <a:defRPr sz="1455">
                <a:solidFill>
                  <a:schemeClr val="tx1">
                    <a:tint val="75000"/>
                  </a:schemeClr>
                </a:solidFill>
              </a:defRPr>
            </a:lvl4pPr>
            <a:lvl5pPr marL="1901038" indent="0">
              <a:buNone/>
              <a:defRPr sz="1455">
                <a:solidFill>
                  <a:schemeClr val="tx1">
                    <a:tint val="75000"/>
                  </a:schemeClr>
                </a:solidFill>
              </a:defRPr>
            </a:lvl5pPr>
            <a:lvl6pPr marL="2376297" indent="0">
              <a:buNone/>
              <a:defRPr sz="1455">
                <a:solidFill>
                  <a:schemeClr val="tx1">
                    <a:tint val="75000"/>
                  </a:schemeClr>
                </a:solidFill>
              </a:defRPr>
            </a:lvl6pPr>
            <a:lvl7pPr marL="2851556" indent="0">
              <a:buNone/>
              <a:defRPr sz="1455">
                <a:solidFill>
                  <a:schemeClr val="tx1">
                    <a:tint val="75000"/>
                  </a:schemeClr>
                </a:solidFill>
              </a:defRPr>
            </a:lvl7pPr>
            <a:lvl8pPr marL="3326816" indent="0">
              <a:buNone/>
              <a:defRPr sz="1455">
                <a:solidFill>
                  <a:schemeClr val="tx1">
                    <a:tint val="75000"/>
                  </a:schemeClr>
                </a:solidFill>
              </a:defRPr>
            </a:lvl8pPr>
            <a:lvl9pPr marL="3802075" indent="0">
              <a:buNone/>
              <a:defRPr sz="145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0810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5258" y="1663419"/>
            <a:ext cx="4198111" cy="4704766"/>
          </a:xfrm>
        </p:spPr>
        <p:txBody>
          <a:bodyPr/>
          <a:lstStyle>
            <a:lvl1pPr>
              <a:defRPr sz="2911"/>
            </a:lvl1pPr>
            <a:lvl2pPr>
              <a:defRPr sz="2495"/>
            </a:lvl2pPr>
            <a:lvl3pPr>
              <a:defRPr sz="2079"/>
            </a:lvl3pPr>
            <a:lvl4pPr>
              <a:defRPr sz="1871"/>
            </a:lvl4pPr>
            <a:lvl5pPr>
              <a:defRPr sz="1871"/>
            </a:lvl5pPr>
            <a:lvl6pPr>
              <a:defRPr sz="1871"/>
            </a:lvl6pPr>
            <a:lvl7pPr>
              <a:defRPr sz="1871"/>
            </a:lvl7pPr>
            <a:lvl8pPr>
              <a:defRPr sz="1871"/>
            </a:lvl8pPr>
            <a:lvl9pPr>
              <a:defRPr sz="187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31788" y="1663419"/>
            <a:ext cx="4198111" cy="4704766"/>
          </a:xfrm>
        </p:spPr>
        <p:txBody>
          <a:bodyPr/>
          <a:lstStyle>
            <a:lvl1pPr>
              <a:defRPr sz="2911"/>
            </a:lvl1pPr>
            <a:lvl2pPr>
              <a:defRPr sz="2495"/>
            </a:lvl2pPr>
            <a:lvl3pPr>
              <a:defRPr sz="2079"/>
            </a:lvl3pPr>
            <a:lvl4pPr>
              <a:defRPr sz="1871"/>
            </a:lvl4pPr>
            <a:lvl5pPr>
              <a:defRPr sz="1871"/>
            </a:lvl5pPr>
            <a:lvl6pPr>
              <a:defRPr sz="1871"/>
            </a:lvl6pPr>
            <a:lvl7pPr>
              <a:defRPr sz="1871"/>
            </a:lvl7pPr>
            <a:lvl8pPr>
              <a:defRPr sz="1871"/>
            </a:lvl8pPr>
            <a:lvl9pPr>
              <a:defRPr sz="187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40514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75258" y="1595759"/>
            <a:ext cx="4199762" cy="665037"/>
          </a:xfrm>
        </p:spPr>
        <p:txBody>
          <a:bodyPr anchor="b"/>
          <a:lstStyle>
            <a:lvl1pPr marL="0" indent="0">
              <a:buNone/>
              <a:defRPr sz="2495" b="1"/>
            </a:lvl1pPr>
            <a:lvl2pPr marL="475259" indent="0">
              <a:buNone/>
              <a:defRPr sz="2079" b="1"/>
            </a:lvl2pPr>
            <a:lvl3pPr marL="950519" indent="0">
              <a:buNone/>
              <a:defRPr sz="1871" b="1"/>
            </a:lvl3pPr>
            <a:lvl4pPr marL="1425778" indent="0">
              <a:buNone/>
              <a:defRPr sz="1663" b="1"/>
            </a:lvl4pPr>
            <a:lvl5pPr marL="1901038" indent="0">
              <a:buNone/>
              <a:defRPr sz="1663" b="1"/>
            </a:lvl5pPr>
            <a:lvl6pPr marL="2376297" indent="0">
              <a:buNone/>
              <a:defRPr sz="1663" b="1"/>
            </a:lvl6pPr>
            <a:lvl7pPr marL="2851556" indent="0">
              <a:buNone/>
              <a:defRPr sz="1663" b="1"/>
            </a:lvl7pPr>
            <a:lvl8pPr marL="3326816" indent="0">
              <a:buNone/>
              <a:defRPr sz="1663" b="1"/>
            </a:lvl8pPr>
            <a:lvl9pPr marL="3802075" indent="0">
              <a:buNone/>
              <a:defRPr sz="1663" b="1"/>
            </a:lvl9pPr>
          </a:lstStyle>
          <a:p>
            <a:pPr lvl="0"/>
            <a:r>
              <a:rPr lang="en-US"/>
              <a:t>Click to edit Master text styles</a:t>
            </a:r>
          </a:p>
        </p:txBody>
      </p:sp>
      <p:sp>
        <p:nvSpPr>
          <p:cNvPr id="4" name="Content Placeholder 3"/>
          <p:cNvSpPr>
            <a:spLocks noGrp="1"/>
          </p:cNvSpPr>
          <p:nvPr>
            <p:ph sz="half" idx="2"/>
          </p:nvPr>
        </p:nvSpPr>
        <p:spPr>
          <a:xfrm>
            <a:off x="475258" y="2260796"/>
            <a:ext cx="4199762" cy="4107388"/>
          </a:xfrm>
        </p:spPr>
        <p:txBody>
          <a:bodyPr/>
          <a:lstStyle>
            <a:lvl1pPr>
              <a:defRPr sz="2495"/>
            </a:lvl1pPr>
            <a:lvl2pPr>
              <a:defRPr sz="2079"/>
            </a:lvl2pPr>
            <a:lvl3pPr>
              <a:defRPr sz="1871"/>
            </a:lvl3pPr>
            <a:lvl4pPr>
              <a:defRPr sz="1663"/>
            </a:lvl4pPr>
            <a:lvl5pPr>
              <a:defRPr sz="1663"/>
            </a:lvl5pPr>
            <a:lvl6pPr>
              <a:defRPr sz="1663"/>
            </a:lvl6pPr>
            <a:lvl7pPr>
              <a:defRPr sz="1663"/>
            </a:lvl7pPr>
            <a:lvl8pPr>
              <a:defRPr sz="1663"/>
            </a:lvl8pPr>
            <a:lvl9pPr>
              <a:defRPr sz="166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828488" y="1595759"/>
            <a:ext cx="4201411" cy="665037"/>
          </a:xfrm>
        </p:spPr>
        <p:txBody>
          <a:bodyPr anchor="b"/>
          <a:lstStyle>
            <a:lvl1pPr marL="0" indent="0">
              <a:buNone/>
              <a:defRPr sz="2495" b="1"/>
            </a:lvl1pPr>
            <a:lvl2pPr marL="475259" indent="0">
              <a:buNone/>
              <a:defRPr sz="2079" b="1"/>
            </a:lvl2pPr>
            <a:lvl3pPr marL="950519" indent="0">
              <a:buNone/>
              <a:defRPr sz="1871" b="1"/>
            </a:lvl3pPr>
            <a:lvl4pPr marL="1425778" indent="0">
              <a:buNone/>
              <a:defRPr sz="1663" b="1"/>
            </a:lvl4pPr>
            <a:lvl5pPr marL="1901038" indent="0">
              <a:buNone/>
              <a:defRPr sz="1663" b="1"/>
            </a:lvl5pPr>
            <a:lvl6pPr marL="2376297" indent="0">
              <a:buNone/>
              <a:defRPr sz="1663" b="1"/>
            </a:lvl6pPr>
            <a:lvl7pPr marL="2851556" indent="0">
              <a:buNone/>
              <a:defRPr sz="1663" b="1"/>
            </a:lvl7pPr>
            <a:lvl8pPr marL="3326816" indent="0">
              <a:buNone/>
              <a:defRPr sz="1663" b="1"/>
            </a:lvl8pPr>
            <a:lvl9pPr marL="3802075" indent="0">
              <a:buNone/>
              <a:defRPr sz="1663" b="1"/>
            </a:lvl9pPr>
          </a:lstStyle>
          <a:p>
            <a:pPr lvl="0"/>
            <a:r>
              <a:rPr lang="en-US"/>
              <a:t>Click to edit Master text styles</a:t>
            </a:r>
          </a:p>
        </p:txBody>
      </p:sp>
      <p:sp>
        <p:nvSpPr>
          <p:cNvPr id="6" name="Content Placeholder 5"/>
          <p:cNvSpPr>
            <a:spLocks noGrp="1"/>
          </p:cNvSpPr>
          <p:nvPr>
            <p:ph sz="quarter" idx="4"/>
          </p:nvPr>
        </p:nvSpPr>
        <p:spPr>
          <a:xfrm>
            <a:off x="4828488" y="2260796"/>
            <a:ext cx="4201411" cy="4107388"/>
          </a:xfrm>
        </p:spPr>
        <p:txBody>
          <a:bodyPr/>
          <a:lstStyle>
            <a:lvl1pPr>
              <a:defRPr sz="2495"/>
            </a:lvl1pPr>
            <a:lvl2pPr>
              <a:defRPr sz="2079"/>
            </a:lvl2pPr>
            <a:lvl3pPr>
              <a:defRPr sz="1871"/>
            </a:lvl3pPr>
            <a:lvl4pPr>
              <a:defRPr sz="1663"/>
            </a:lvl4pPr>
            <a:lvl5pPr>
              <a:defRPr sz="1663"/>
            </a:lvl5pPr>
            <a:lvl6pPr>
              <a:defRPr sz="1663"/>
            </a:lvl6pPr>
            <a:lvl7pPr>
              <a:defRPr sz="1663"/>
            </a:lvl7pPr>
            <a:lvl8pPr>
              <a:defRPr sz="1663"/>
            </a:lvl8pPr>
            <a:lvl9pPr>
              <a:defRPr sz="166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63278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39750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9834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5258" y="283837"/>
            <a:ext cx="3127131" cy="1207958"/>
          </a:xfrm>
        </p:spPr>
        <p:txBody>
          <a:bodyPr anchor="b"/>
          <a:lstStyle>
            <a:lvl1pPr algn="l">
              <a:defRPr sz="2079" b="1"/>
            </a:lvl1pPr>
          </a:lstStyle>
          <a:p>
            <a:r>
              <a:rPr lang="en-US"/>
              <a:t>Click to edit Master title style</a:t>
            </a:r>
          </a:p>
        </p:txBody>
      </p:sp>
      <p:sp>
        <p:nvSpPr>
          <p:cNvPr id="3" name="Content Placeholder 2"/>
          <p:cNvSpPr>
            <a:spLocks noGrp="1"/>
          </p:cNvSpPr>
          <p:nvPr>
            <p:ph idx="1"/>
          </p:nvPr>
        </p:nvSpPr>
        <p:spPr>
          <a:xfrm>
            <a:off x="3716252" y="283838"/>
            <a:ext cx="5313647" cy="6084347"/>
          </a:xfrm>
        </p:spPr>
        <p:txBody>
          <a:bodyPr/>
          <a:lstStyle>
            <a:lvl1pPr>
              <a:defRPr sz="3326"/>
            </a:lvl1pPr>
            <a:lvl2pPr>
              <a:defRPr sz="2911"/>
            </a:lvl2pPr>
            <a:lvl3pPr>
              <a:defRPr sz="2495"/>
            </a:lvl3pPr>
            <a:lvl4pPr>
              <a:defRPr sz="2079"/>
            </a:lvl4pPr>
            <a:lvl5pPr>
              <a:defRPr sz="2079"/>
            </a:lvl5pPr>
            <a:lvl6pPr>
              <a:defRPr sz="2079"/>
            </a:lvl6pPr>
            <a:lvl7pPr>
              <a:defRPr sz="2079"/>
            </a:lvl7pPr>
            <a:lvl8pPr>
              <a:defRPr sz="2079"/>
            </a:lvl8pPr>
            <a:lvl9pPr>
              <a:defRPr sz="207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5258" y="1491796"/>
            <a:ext cx="3127131" cy="4876389"/>
          </a:xfrm>
        </p:spPr>
        <p:txBody>
          <a:bodyPr/>
          <a:lstStyle>
            <a:lvl1pPr marL="0" indent="0">
              <a:buNone/>
              <a:defRPr sz="1455"/>
            </a:lvl1pPr>
            <a:lvl2pPr marL="475259" indent="0">
              <a:buNone/>
              <a:defRPr sz="1247"/>
            </a:lvl2pPr>
            <a:lvl3pPr marL="950519" indent="0">
              <a:buNone/>
              <a:defRPr sz="1040"/>
            </a:lvl3pPr>
            <a:lvl4pPr marL="1425778" indent="0">
              <a:buNone/>
              <a:defRPr sz="936"/>
            </a:lvl4pPr>
            <a:lvl5pPr marL="1901038" indent="0">
              <a:buNone/>
              <a:defRPr sz="936"/>
            </a:lvl5pPr>
            <a:lvl6pPr marL="2376297" indent="0">
              <a:buNone/>
              <a:defRPr sz="936"/>
            </a:lvl6pPr>
            <a:lvl7pPr marL="2851556" indent="0">
              <a:buNone/>
              <a:defRPr sz="936"/>
            </a:lvl7pPr>
            <a:lvl8pPr marL="3326816" indent="0">
              <a:buNone/>
              <a:defRPr sz="936"/>
            </a:lvl8pPr>
            <a:lvl9pPr marL="3802075" indent="0">
              <a:buNone/>
              <a:defRPr sz="936"/>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85743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63077" y="4990253"/>
            <a:ext cx="5703094" cy="589128"/>
          </a:xfrm>
        </p:spPr>
        <p:txBody>
          <a:bodyPr anchor="b"/>
          <a:lstStyle>
            <a:lvl1pPr algn="l">
              <a:defRPr sz="2079" b="1"/>
            </a:lvl1pPr>
          </a:lstStyle>
          <a:p>
            <a:r>
              <a:rPr lang="en-US"/>
              <a:t>Click to edit Master title style</a:t>
            </a:r>
          </a:p>
        </p:txBody>
      </p:sp>
      <p:sp>
        <p:nvSpPr>
          <p:cNvPr id="3" name="Picture Placeholder 2"/>
          <p:cNvSpPr>
            <a:spLocks noGrp="1"/>
          </p:cNvSpPr>
          <p:nvPr>
            <p:ph type="pic" idx="1"/>
          </p:nvPr>
        </p:nvSpPr>
        <p:spPr>
          <a:xfrm>
            <a:off x="1863077" y="636983"/>
            <a:ext cx="5703094" cy="4277360"/>
          </a:xfrm>
        </p:spPr>
        <p:txBody>
          <a:bodyPr/>
          <a:lstStyle>
            <a:lvl1pPr marL="0" indent="0">
              <a:buNone/>
              <a:defRPr sz="3326"/>
            </a:lvl1pPr>
            <a:lvl2pPr marL="475259" indent="0">
              <a:buNone/>
              <a:defRPr sz="2911"/>
            </a:lvl2pPr>
            <a:lvl3pPr marL="950519" indent="0">
              <a:buNone/>
              <a:defRPr sz="2495"/>
            </a:lvl3pPr>
            <a:lvl4pPr marL="1425778" indent="0">
              <a:buNone/>
              <a:defRPr sz="2079"/>
            </a:lvl4pPr>
            <a:lvl5pPr marL="1901038" indent="0">
              <a:buNone/>
              <a:defRPr sz="2079"/>
            </a:lvl5pPr>
            <a:lvl6pPr marL="2376297" indent="0">
              <a:buNone/>
              <a:defRPr sz="2079"/>
            </a:lvl6pPr>
            <a:lvl7pPr marL="2851556" indent="0">
              <a:buNone/>
              <a:defRPr sz="2079"/>
            </a:lvl7pPr>
            <a:lvl8pPr marL="3326816" indent="0">
              <a:buNone/>
              <a:defRPr sz="2079"/>
            </a:lvl8pPr>
            <a:lvl9pPr marL="3802075" indent="0">
              <a:buNone/>
              <a:defRPr sz="2079"/>
            </a:lvl9pPr>
          </a:lstStyle>
          <a:p>
            <a:endParaRPr lang="en-US"/>
          </a:p>
        </p:txBody>
      </p:sp>
      <p:sp>
        <p:nvSpPr>
          <p:cNvPr id="4" name="Text Placeholder 3"/>
          <p:cNvSpPr>
            <a:spLocks noGrp="1"/>
          </p:cNvSpPr>
          <p:nvPr>
            <p:ph type="body" sz="half" idx="2"/>
          </p:nvPr>
        </p:nvSpPr>
        <p:spPr>
          <a:xfrm>
            <a:off x="1863077" y="5579381"/>
            <a:ext cx="5703094" cy="836659"/>
          </a:xfrm>
        </p:spPr>
        <p:txBody>
          <a:bodyPr/>
          <a:lstStyle>
            <a:lvl1pPr marL="0" indent="0">
              <a:buNone/>
              <a:defRPr sz="1455"/>
            </a:lvl1pPr>
            <a:lvl2pPr marL="475259" indent="0">
              <a:buNone/>
              <a:defRPr sz="1247"/>
            </a:lvl2pPr>
            <a:lvl3pPr marL="950519" indent="0">
              <a:buNone/>
              <a:defRPr sz="1040"/>
            </a:lvl3pPr>
            <a:lvl4pPr marL="1425778" indent="0">
              <a:buNone/>
              <a:defRPr sz="936"/>
            </a:lvl4pPr>
            <a:lvl5pPr marL="1901038" indent="0">
              <a:buNone/>
              <a:defRPr sz="936"/>
            </a:lvl5pPr>
            <a:lvl6pPr marL="2376297" indent="0">
              <a:buNone/>
              <a:defRPr sz="936"/>
            </a:lvl6pPr>
            <a:lvl7pPr marL="2851556" indent="0">
              <a:buNone/>
              <a:defRPr sz="936"/>
            </a:lvl7pPr>
            <a:lvl8pPr marL="3326816" indent="0">
              <a:buNone/>
              <a:defRPr sz="936"/>
            </a:lvl8pPr>
            <a:lvl9pPr marL="3802075" indent="0">
              <a:buNone/>
              <a:defRPr sz="936"/>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09533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5258" y="285488"/>
            <a:ext cx="8554641" cy="11881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75258" y="1663419"/>
            <a:ext cx="8554641" cy="47047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5258" y="6607465"/>
            <a:ext cx="2217870" cy="379550"/>
          </a:xfrm>
          <a:prstGeom prst="rect">
            <a:avLst/>
          </a:prstGeom>
        </p:spPr>
        <p:txBody>
          <a:bodyPr vert="horz" lIns="91440" tIns="45720" rIns="91440" bIns="45720" rtlCol="0" anchor="ctr"/>
          <a:lstStyle>
            <a:lvl1pPr algn="l">
              <a:defRPr sz="1247">
                <a:solidFill>
                  <a:schemeClr val="tx1">
                    <a:tint val="75000"/>
                  </a:schemeClr>
                </a:solidFill>
              </a:defRPr>
            </a:lvl1pPr>
          </a:lstStyle>
          <a:p>
            <a:fld id="{1D8BD707-D9CF-40AE-B4C6-C98DA3205C09}" type="datetimeFigureOut">
              <a:rPr lang="en-US" smtClean="0"/>
              <a:pPr/>
              <a:t>5/22/23</a:t>
            </a:fld>
            <a:endParaRPr lang="en-US"/>
          </a:p>
        </p:txBody>
      </p:sp>
      <p:sp>
        <p:nvSpPr>
          <p:cNvPr id="5" name="Footer Placeholder 4"/>
          <p:cNvSpPr>
            <a:spLocks noGrp="1"/>
          </p:cNvSpPr>
          <p:nvPr>
            <p:ph type="ftr" sz="quarter" idx="3"/>
          </p:nvPr>
        </p:nvSpPr>
        <p:spPr>
          <a:xfrm>
            <a:off x="3247595" y="6607465"/>
            <a:ext cx="3009966" cy="379550"/>
          </a:xfrm>
          <a:prstGeom prst="rect">
            <a:avLst/>
          </a:prstGeom>
        </p:spPr>
        <p:txBody>
          <a:bodyPr vert="horz" lIns="91440" tIns="45720" rIns="91440" bIns="45720" rtlCol="0" anchor="ctr"/>
          <a:lstStyle>
            <a:lvl1pPr algn="ctr">
              <a:defRPr sz="124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812029" y="6607465"/>
            <a:ext cx="2217870" cy="379550"/>
          </a:xfrm>
          <a:prstGeom prst="rect">
            <a:avLst/>
          </a:prstGeom>
        </p:spPr>
        <p:txBody>
          <a:bodyPr vert="horz" lIns="91440" tIns="45720" rIns="91440" bIns="45720" rtlCol="0" anchor="ctr"/>
          <a:lstStyle>
            <a:lvl1pPr algn="r">
              <a:defRPr sz="1247">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9516192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ctr" defTabSz="950519" rtl="0" eaLnBrk="1" latinLnBrk="0" hangingPunct="1">
        <a:spcBef>
          <a:spcPct val="0"/>
        </a:spcBef>
        <a:buNone/>
        <a:defRPr sz="4574" kern="1200">
          <a:solidFill>
            <a:schemeClr val="tx1"/>
          </a:solidFill>
          <a:latin typeface="+mj-lt"/>
          <a:ea typeface="+mj-ea"/>
          <a:cs typeface="+mj-cs"/>
        </a:defRPr>
      </a:lvl1pPr>
    </p:titleStyle>
    <p:bodyStyle>
      <a:lvl1pPr marL="356445" indent="-356445" algn="l" defTabSz="950519" rtl="0" eaLnBrk="1" latinLnBrk="0" hangingPunct="1">
        <a:spcBef>
          <a:spcPct val="20000"/>
        </a:spcBef>
        <a:buFont typeface="Arial" pitchFamily="34" charset="0"/>
        <a:buChar char="•"/>
        <a:defRPr sz="3326" kern="1200">
          <a:solidFill>
            <a:schemeClr val="tx1"/>
          </a:solidFill>
          <a:latin typeface="+mn-lt"/>
          <a:ea typeface="+mn-ea"/>
          <a:cs typeface="+mn-cs"/>
        </a:defRPr>
      </a:lvl1pPr>
      <a:lvl2pPr marL="772297" indent="-297037" algn="l" defTabSz="950519" rtl="0" eaLnBrk="1" latinLnBrk="0" hangingPunct="1">
        <a:spcBef>
          <a:spcPct val="20000"/>
        </a:spcBef>
        <a:buFont typeface="Arial" pitchFamily="34" charset="0"/>
        <a:buChar char="–"/>
        <a:defRPr sz="2911" kern="1200">
          <a:solidFill>
            <a:schemeClr val="tx1"/>
          </a:solidFill>
          <a:latin typeface="+mn-lt"/>
          <a:ea typeface="+mn-ea"/>
          <a:cs typeface="+mn-cs"/>
        </a:defRPr>
      </a:lvl2pPr>
      <a:lvl3pPr marL="1188149" indent="-237630" algn="l" defTabSz="950519" rtl="0" eaLnBrk="1" latinLnBrk="0" hangingPunct="1">
        <a:spcBef>
          <a:spcPct val="20000"/>
        </a:spcBef>
        <a:buFont typeface="Arial" pitchFamily="34" charset="0"/>
        <a:buChar char="•"/>
        <a:defRPr sz="2495" kern="1200">
          <a:solidFill>
            <a:schemeClr val="tx1"/>
          </a:solidFill>
          <a:latin typeface="+mn-lt"/>
          <a:ea typeface="+mn-ea"/>
          <a:cs typeface="+mn-cs"/>
        </a:defRPr>
      </a:lvl3pPr>
      <a:lvl4pPr marL="1663408" indent="-237630" algn="l" defTabSz="950519" rtl="0" eaLnBrk="1" latinLnBrk="0" hangingPunct="1">
        <a:spcBef>
          <a:spcPct val="20000"/>
        </a:spcBef>
        <a:buFont typeface="Arial" pitchFamily="34" charset="0"/>
        <a:buChar char="–"/>
        <a:defRPr sz="2079" kern="1200">
          <a:solidFill>
            <a:schemeClr val="tx1"/>
          </a:solidFill>
          <a:latin typeface="+mn-lt"/>
          <a:ea typeface="+mn-ea"/>
          <a:cs typeface="+mn-cs"/>
        </a:defRPr>
      </a:lvl4pPr>
      <a:lvl5pPr marL="2138667" indent="-237630" algn="l" defTabSz="950519" rtl="0" eaLnBrk="1" latinLnBrk="0" hangingPunct="1">
        <a:spcBef>
          <a:spcPct val="20000"/>
        </a:spcBef>
        <a:buFont typeface="Arial" pitchFamily="34" charset="0"/>
        <a:buChar char="»"/>
        <a:defRPr sz="2079" kern="1200">
          <a:solidFill>
            <a:schemeClr val="tx1"/>
          </a:solidFill>
          <a:latin typeface="+mn-lt"/>
          <a:ea typeface="+mn-ea"/>
          <a:cs typeface="+mn-cs"/>
        </a:defRPr>
      </a:lvl5pPr>
      <a:lvl6pPr marL="2613927" indent="-237630" algn="l" defTabSz="950519" rtl="0" eaLnBrk="1" latinLnBrk="0" hangingPunct="1">
        <a:spcBef>
          <a:spcPct val="20000"/>
        </a:spcBef>
        <a:buFont typeface="Arial" pitchFamily="34" charset="0"/>
        <a:buChar char="•"/>
        <a:defRPr sz="2079" kern="1200">
          <a:solidFill>
            <a:schemeClr val="tx1"/>
          </a:solidFill>
          <a:latin typeface="+mn-lt"/>
          <a:ea typeface="+mn-ea"/>
          <a:cs typeface="+mn-cs"/>
        </a:defRPr>
      </a:lvl6pPr>
      <a:lvl7pPr marL="3089186" indent="-237630" algn="l" defTabSz="950519" rtl="0" eaLnBrk="1" latinLnBrk="0" hangingPunct="1">
        <a:spcBef>
          <a:spcPct val="20000"/>
        </a:spcBef>
        <a:buFont typeface="Arial" pitchFamily="34" charset="0"/>
        <a:buChar char="•"/>
        <a:defRPr sz="2079" kern="1200">
          <a:solidFill>
            <a:schemeClr val="tx1"/>
          </a:solidFill>
          <a:latin typeface="+mn-lt"/>
          <a:ea typeface="+mn-ea"/>
          <a:cs typeface="+mn-cs"/>
        </a:defRPr>
      </a:lvl7pPr>
      <a:lvl8pPr marL="3564446" indent="-237630" algn="l" defTabSz="950519" rtl="0" eaLnBrk="1" latinLnBrk="0" hangingPunct="1">
        <a:spcBef>
          <a:spcPct val="20000"/>
        </a:spcBef>
        <a:buFont typeface="Arial" pitchFamily="34" charset="0"/>
        <a:buChar char="•"/>
        <a:defRPr sz="2079" kern="1200">
          <a:solidFill>
            <a:schemeClr val="tx1"/>
          </a:solidFill>
          <a:latin typeface="+mn-lt"/>
          <a:ea typeface="+mn-ea"/>
          <a:cs typeface="+mn-cs"/>
        </a:defRPr>
      </a:lvl8pPr>
      <a:lvl9pPr marL="4039705" indent="-237630" algn="l" defTabSz="950519" rtl="0" eaLnBrk="1" latinLnBrk="0" hangingPunct="1">
        <a:spcBef>
          <a:spcPct val="20000"/>
        </a:spcBef>
        <a:buFont typeface="Arial" pitchFamily="34" charset="0"/>
        <a:buChar char="•"/>
        <a:defRPr sz="2079" kern="1200">
          <a:solidFill>
            <a:schemeClr val="tx1"/>
          </a:solidFill>
          <a:latin typeface="+mn-lt"/>
          <a:ea typeface="+mn-ea"/>
          <a:cs typeface="+mn-cs"/>
        </a:defRPr>
      </a:lvl9pPr>
    </p:bodyStyle>
    <p:otherStyle>
      <a:defPPr>
        <a:defRPr lang="en-US"/>
      </a:defPPr>
      <a:lvl1pPr marL="0" algn="l" defTabSz="950519" rtl="0" eaLnBrk="1" latinLnBrk="0" hangingPunct="1">
        <a:defRPr sz="1871" kern="1200">
          <a:solidFill>
            <a:schemeClr val="tx1"/>
          </a:solidFill>
          <a:latin typeface="+mn-lt"/>
          <a:ea typeface="+mn-ea"/>
          <a:cs typeface="+mn-cs"/>
        </a:defRPr>
      </a:lvl1pPr>
      <a:lvl2pPr marL="475259" algn="l" defTabSz="950519" rtl="0" eaLnBrk="1" latinLnBrk="0" hangingPunct="1">
        <a:defRPr sz="1871" kern="1200">
          <a:solidFill>
            <a:schemeClr val="tx1"/>
          </a:solidFill>
          <a:latin typeface="+mn-lt"/>
          <a:ea typeface="+mn-ea"/>
          <a:cs typeface="+mn-cs"/>
        </a:defRPr>
      </a:lvl2pPr>
      <a:lvl3pPr marL="950519" algn="l" defTabSz="950519" rtl="0" eaLnBrk="1" latinLnBrk="0" hangingPunct="1">
        <a:defRPr sz="1871" kern="1200">
          <a:solidFill>
            <a:schemeClr val="tx1"/>
          </a:solidFill>
          <a:latin typeface="+mn-lt"/>
          <a:ea typeface="+mn-ea"/>
          <a:cs typeface="+mn-cs"/>
        </a:defRPr>
      </a:lvl3pPr>
      <a:lvl4pPr marL="1425778" algn="l" defTabSz="950519" rtl="0" eaLnBrk="1" latinLnBrk="0" hangingPunct="1">
        <a:defRPr sz="1871" kern="1200">
          <a:solidFill>
            <a:schemeClr val="tx1"/>
          </a:solidFill>
          <a:latin typeface="+mn-lt"/>
          <a:ea typeface="+mn-ea"/>
          <a:cs typeface="+mn-cs"/>
        </a:defRPr>
      </a:lvl4pPr>
      <a:lvl5pPr marL="1901038" algn="l" defTabSz="950519" rtl="0" eaLnBrk="1" latinLnBrk="0" hangingPunct="1">
        <a:defRPr sz="1871" kern="1200">
          <a:solidFill>
            <a:schemeClr val="tx1"/>
          </a:solidFill>
          <a:latin typeface="+mn-lt"/>
          <a:ea typeface="+mn-ea"/>
          <a:cs typeface="+mn-cs"/>
        </a:defRPr>
      </a:lvl5pPr>
      <a:lvl6pPr marL="2376297" algn="l" defTabSz="950519" rtl="0" eaLnBrk="1" latinLnBrk="0" hangingPunct="1">
        <a:defRPr sz="1871" kern="1200">
          <a:solidFill>
            <a:schemeClr val="tx1"/>
          </a:solidFill>
          <a:latin typeface="+mn-lt"/>
          <a:ea typeface="+mn-ea"/>
          <a:cs typeface="+mn-cs"/>
        </a:defRPr>
      </a:lvl6pPr>
      <a:lvl7pPr marL="2851556" algn="l" defTabSz="950519" rtl="0" eaLnBrk="1" latinLnBrk="0" hangingPunct="1">
        <a:defRPr sz="1871" kern="1200">
          <a:solidFill>
            <a:schemeClr val="tx1"/>
          </a:solidFill>
          <a:latin typeface="+mn-lt"/>
          <a:ea typeface="+mn-ea"/>
          <a:cs typeface="+mn-cs"/>
        </a:defRPr>
      </a:lvl7pPr>
      <a:lvl8pPr marL="3326816" algn="l" defTabSz="950519" rtl="0" eaLnBrk="1" latinLnBrk="0" hangingPunct="1">
        <a:defRPr sz="1871" kern="1200">
          <a:solidFill>
            <a:schemeClr val="tx1"/>
          </a:solidFill>
          <a:latin typeface="+mn-lt"/>
          <a:ea typeface="+mn-ea"/>
          <a:cs typeface="+mn-cs"/>
        </a:defRPr>
      </a:lvl8pPr>
      <a:lvl9pPr marL="3802075" algn="l" defTabSz="950519" rtl="0" eaLnBrk="1" latinLnBrk="0" hangingPunct="1">
        <a:defRPr sz="187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3.xml"/><Relationship Id="rId7" Type="http://schemas.openxmlformats.org/officeDocument/2006/relationships/image" Target="../media/image3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2.svg"/><Relationship Id="rId7" Type="http://schemas.openxmlformats.org/officeDocument/2006/relationships/image" Target="../media/image5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svg"/><Relationship Id="rId7" Type="http://schemas.openxmlformats.org/officeDocument/2006/relationships/image" Target="../media/image6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579256" y="1137733"/>
            <a:ext cx="26712878" cy="6005869"/>
          </a:xfrm>
          <a:prstGeom prst="rect">
            <a:avLst/>
          </a:prstGeom>
        </p:spPr>
      </p:pic>
      <p:sp>
        <p:nvSpPr>
          <p:cNvPr id="6" name="TextBox 6"/>
          <p:cNvSpPr txBox="1"/>
          <p:nvPr/>
        </p:nvSpPr>
        <p:spPr>
          <a:xfrm>
            <a:off x="1507930" y="3040379"/>
            <a:ext cx="11957666" cy="2215991"/>
          </a:xfrm>
          <a:prstGeom prst="rect">
            <a:avLst/>
          </a:prstGeom>
        </p:spPr>
        <p:txBody>
          <a:bodyPr wrap="square" lIns="0" tIns="0" rIns="0" bIns="0" rtlCol="0" anchor="t">
            <a:spAutoFit/>
          </a:bodyPr>
          <a:lstStyle/>
          <a:p>
            <a:pPr defTabSz="950519"/>
            <a:r>
              <a:rPr lang="en-US" sz="4800" dirty="0">
                <a:solidFill>
                  <a:srgbClr val="B9F200"/>
                </a:solidFill>
              </a:rPr>
              <a:t>INVESTIGATING FACTORS AFFECTING ROAD SAFETY AND SPER DEBT COLLECTION IN QUEENSLAND IN 2021</a:t>
            </a:r>
          </a:p>
        </p:txBody>
      </p:sp>
      <p:sp>
        <p:nvSpPr>
          <p:cNvPr id="7" name="TextBox 7"/>
          <p:cNvSpPr txBox="1"/>
          <p:nvPr/>
        </p:nvSpPr>
        <p:spPr>
          <a:xfrm>
            <a:off x="1922892" y="815930"/>
            <a:ext cx="11110656" cy="374141"/>
          </a:xfrm>
          <a:prstGeom prst="rect">
            <a:avLst/>
          </a:prstGeom>
        </p:spPr>
        <p:txBody>
          <a:bodyPr wrap="square" lIns="0" tIns="0" rIns="0" bIns="0" rtlCol="0" anchor="t">
            <a:spAutoFit/>
          </a:bodyPr>
          <a:lstStyle/>
          <a:p>
            <a:pPr defTabSz="950519">
              <a:lnSpc>
                <a:spcPts val="3182"/>
              </a:lnSpc>
            </a:pPr>
            <a:r>
              <a:rPr lang="en-US" sz="2272" dirty="0">
                <a:solidFill>
                  <a:srgbClr val="FFFFFF"/>
                </a:solidFill>
                <a:latin typeface="Agrandir"/>
              </a:rPr>
              <a:t>GROUP 10 | DATA7001 | Trial Presentation | May, 2023</a:t>
            </a:r>
          </a:p>
        </p:txBody>
      </p:sp>
      <p:sp>
        <p:nvSpPr>
          <p:cNvPr id="12" name="TextBox 12"/>
          <p:cNvSpPr txBox="1"/>
          <p:nvPr/>
        </p:nvSpPr>
        <p:spPr>
          <a:xfrm>
            <a:off x="1656284" y="8540445"/>
            <a:ext cx="4944557" cy="384721"/>
          </a:xfrm>
          <a:prstGeom prst="rect">
            <a:avLst/>
          </a:prstGeom>
        </p:spPr>
        <p:txBody>
          <a:bodyPr lIns="0" tIns="0" rIns="0" bIns="0" rtlCol="0" anchor="t">
            <a:spAutoFit/>
          </a:bodyPr>
          <a:lstStyle/>
          <a:p>
            <a:pPr defTabSz="950519">
              <a:lnSpc>
                <a:spcPts val="2972"/>
              </a:lnSpc>
              <a:spcBef>
                <a:spcPct val="0"/>
              </a:spcBef>
            </a:pPr>
            <a:r>
              <a:rPr lang="en-US" sz="3200" dirty="0">
                <a:solidFill>
                  <a:srgbClr val="B9F200"/>
                </a:solidFill>
                <a:latin typeface="Agrandir Bold"/>
              </a:rPr>
              <a:t>Presented By:</a:t>
            </a:r>
          </a:p>
        </p:txBody>
      </p:sp>
      <p:sp>
        <p:nvSpPr>
          <p:cNvPr id="13" name="TextBox 13"/>
          <p:cNvSpPr txBox="1"/>
          <p:nvPr/>
        </p:nvSpPr>
        <p:spPr>
          <a:xfrm>
            <a:off x="1656284" y="9002362"/>
            <a:ext cx="8280920" cy="769441"/>
          </a:xfrm>
          <a:prstGeom prst="rect">
            <a:avLst/>
          </a:prstGeom>
        </p:spPr>
        <p:txBody>
          <a:bodyPr wrap="square" lIns="0" tIns="0" rIns="0" bIns="0" rtlCol="0" anchor="t">
            <a:spAutoFit/>
          </a:bodyPr>
          <a:lstStyle/>
          <a:p>
            <a:pPr defTabSz="950519">
              <a:lnSpc>
                <a:spcPts val="2972"/>
              </a:lnSpc>
              <a:spcBef>
                <a:spcPct val="0"/>
              </a:spcBef>
            </a:pPr>
            <a:r>
              <a:rPr lang="en-US" sz="2800" dirty="0">
                <a:solidFill>
                  <a:srgbClr val="FFFFFF"/>
                </a:solidFill>
                <a:latin typeface="Agrandir"/>
              </a:rPr>
              <a:t>Nihlahtuzzahra | </a:t>
            </a:r>
            <a:r>
              <a:rPr lang="en-US" sz="2800" dirty="0" err="1">
                <a:solidFill>
                  <a:srgbClr val="FFFFFF"/>
                </a:solidFill>
                <a:latin typeface="Agrandir"/>
              </a:rPr>
              <a:t>Jenlarp</a:t>
            </a:r>
            <a:r>
              <a:rPr lang="en-US" sz="2800" dirty="0">
                <a:solidFill>
                  <a:srgbClr val="FFFFFF"/>
                </a:solidFill>
                <a:latin typeface="Agrandir"/>
              </a:rPr>
              <a:t> </a:t>
            </a:r>
            <a:r>
              <a:rPr lang="en-US" sz="2800" dirty="0" err="1">
                <a:solidFill>
                  <a:srgbClr val="FFFFFF"/>
                </a:solidFill>
                <a:latin typeface="Agrandir"/>
              </a:rPr>
              <a:t>Wattanakul</a:t>
            </a:r>
            <a:r>
              <a:rPr lang="en-US" sz="2800" dirty="0">
                <a:solidFill>
                  <a:srgbClr val="FFFFFF"/>
                </a:solidFill>
                <a:latin typeface="Agrandir"/>
              </a:rPr>
              <a:t> |</a:t>
            </a:r>
            <a:r>
              <a:rPr lang="en-US" sz="2800" dirty="0" err="1">
                <a:solidFill>
                  <a:srgbClr val="FFFFFF"/>
                </a:solidFill>
                <a:latin typeface="Agrandir"/>
              </a:rPr>
              <a:t>Jin</a:t>
            </a:r>
            <a:r>
              <a:rPr lang="en-US" sz="2800" dirty="0">
                <a:solidFill>
                  <a:srgbClr val="FFFFFF"/>
                </a:solidFill>
                <a:latin typeface="Agrandir"/>
              </a:rPr>
              <a:t> Chai </a:t>
            </a:r>
          </a:p>
          <a:p>
            <a:pPr defTabSz="950519">
              <a:lnSpc>
                <a:spcPts val="2972"/>
              </a:lnSpc>
              <a:spcBef>
                <a:spcPct val="0"/>
              </a:spcBef>
            </a:pPr>
            <a:r>
              <a:rPr lang="en-US" sz="2800" dirty="0" err="1">
                <a:solidFill>
                  <a:srgbClr val="FFFFFF"/>
                </a:solidFill>
                <a:latin typeface="Agrandir"/>
              </a:rPr>
              <a:t>Yifan</a:t>
            </a:r>
            <a:r>
              <a:rPr lang="en-US" sz="2800" dirty="0">
                <a:solidFill>
                  <a:srgbClr val="FFFFFF"/>
                </a:solidFill>
                <a:latin typeface="Agrandir"/>
              </a:rPr>
              <a:t> Zhang | Mansi Mohan </a:t>
            </a:r>
            <a:r>
              <a:rPr lang="en-US" sz="2800" dirty="0" err="1">
                <a:solidFill>
                  <a:srgbClr val="FFFFFF"/>
                </a:solidFill>
                <a:latin typeface="Agrandir"/>
              </a:rPr>
              <a:t>Darekar</a:t>
            </a:r>
            <a:r>
              <a:rPr lang="en-US" sz="2800" dirty="0">
                <a:solidFill>
                  <a:srgbClr val="FFFFFF"/>
                </a:solidFill>
                <a:latin typeface="Agrandir"/>
              </a:rPr>
              <a:t> | </a:t>
            </a:r>
            <a:r>
              <a:rPr lang="en-US" sz="2800" dirty="0" err="1">
                <a:solidFill>
                  <a:srgbClr val="FFFFFF"/>
                </a:solidFill>
                <a:latin typeface="Agrandir"/>
              </a:rPr>
              <a:t>Yusi</a:t>
            </a:r>
            <a:r>
              <a:rPr lang="en-US" sz="2800" dirty="0">
                <a:solidFill>
                  <a:srgbClr val="FFFFFF"/>
                </a:solidFill>
                <a:latin typeface="Agrandir"/>
              </a:rPr>
              <a:t> Cheng</a:t>
            </a:r>
          </a:p>
        </p:txBody>
      </p:sp>
      <p:sp>
        <p:nvSpPr>
          <p:cNvPr id="14" name="TextBox 14"/>
          <p:cNvSpPr txBox="1"/>
          <p:nvPr/>
        </p:nvSpPr>
        <p:spPr>
          <a:xfrm>
            <a:off x="12252579" y="8732806"/>
            <a:ext cx="4944557" cy="369323"/>
          </a:xfrm>
          <a:prstGeom prst="rect">
            <a:avLst/>
          </a:prstGeom>
        </p:spPr>
        <p:txBody>
          <a:bodyPr lIns="0" tIns="0" rIns="0" bIns="0" rtlCol="0" anchor="t">
            <a:spAutoFit/>
          </a:bodyPr>
          <a:lstStyle/>
          <a:p>
            <a:pPr defTabSz="950519">
              <a:lnSpc>
                <a:spcPts val="2972"/>
              </a:lnSpc>
              <a:spcBef>
                <a:spcPct val="0"/>
              </a:spcBef>
            </a:pPr>
            <a:r>
              <a:rPr lang="en-US" sz="2286" dirty="0">
                <a:solidFill>
                  <a:srgbClr val="B9F200"/>
                </a:solidFill>
                <a:latin typeface="Agrandir Bold"/>
              </a:rPr>
              <a:t>Presented To:</a:t>
            </a:r>
          </a:p>
        </p:txBody>
      </p:sp>
      <p:sp>
        <p:nvSpPr>
          <p:cNvPr id="15" name="TextBox 15"/>
          <p:cNvSpPr txBox="1"/>
          <p:nvPr/>
        </p:nvSpPr>
        <p:spPr>
          <a:xfrm>
            <a:off x="12252579" y="9187707"/>
            <a:ext cx="4944557" cy="369323"/>
          </a:xfrm>
          <a:prstGeom prst="rect">
            <a:avLst/>
          </a:prstGeom>
        </p:spPr>
        <p:txBody>
          <a:bodyPr lIns="0" tIns="0" rIns="0" bIns="0" rtlCol="0" anchor="t">
            <a:spAutoFit/>
          </a:bodyPr>
          <a:lstStyle/>
          <a:p>
            <a:pPr defTabSz="950519">
              <a:lnSpc>
                <a:spcPts val="2972"/>
              </a:lnSpc>
              <a:spcBef>
                <a:spcPct val="0"/>
              </a:spcBef>
            </a:pPr>
            <a:r>
              <a:rPr lang="en-US" sz="2286" dirty="0">
                <a:solidFill>
                  <a:srgbClr val="FFFFFF"/>
                </a:solidFill>
                <a:latin typeface="Agrandir"/>
              </a:rPr>
              <a:t>Joel Mackenzie and Xin Guo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defTabSz="950519">
              <a:lnSpc>
                <a:spcPts val="8417"/>
              </a:lnSpc>
            </a:pPr>
            <a:r>
              <a:rPr lang="en-US" sz="7014" dirty="0">
                <a:solidFill>
                  <a:srgbClr val="B9F200"/>
                </a:solidFill>
                <a:latin typeface="Agrandir"/>
              </a:rPr>
              <a:t>3. Is The Data Fit for Use?</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604481" y="2630753"/>
            <a:ext cx="26712878" cy="3341573"/>
          </a:xfrm>
          <a:prstGeom prst="rect">
            <a:avLst/>
          </a:prstGeom>
        </p:spPr>
      </p:pic>
      <p:sp>
        <p:nvSpPr>
          <p:cNvPr id="55" name="TextBox 55"/>
          <p:cNvSpPr txBox="1"/>
          <p:nvPr/>
        </p:nvSpPr>
        <p:spPr>
          <a:xfrm>
            <a:off x="16696348" y="9594317"/>
            <a:ext cx="1710487" cy="359925"/>
          </a:xfrm>
          <a:prstGeom prst="rect">
            <a:avLst/>
          </a:prstGeom>
        </p:spPr>
        <p:txBody>
          <a:bodyPr lIns="0" tIns="0" rIns="0" bIns="0" rtlCol="0" anchor="t">
            <a:spAutoFit/>
          </a:bodyPr>
          <a:lstStyle/>
          <a:p>
            <a:pPr algn="r" defTabSz="950519">
              <a:lnSpc>
                <a:spcPts val="2742"/>
              </a:lnSpc>
            </a:pPr>
            <a:r>
              <a:rPr lang="en-US" sz="2742">
                <a:solidFill>
                  <a:srgbClr val="FFFFFF"/>
                </a:solidFill>
                <a:latin typeface="Agrandir"/>
              </a:rPr>
              <a:t>06</a:t>
            </a:r>
          </a:p>
        </p:txBody>
      </p:sp>
      <p:sp>
        <p:nvSpPr>
          <p:cNvPr id="6" name="TextBox 5">
            <a:extLst>
              <a:ext uri="{FF2B5EF4-FFF2-40B4-BE49-F238E27FC236}">
                <a16:creationId xmlns:a16="http://schemas.microsoft.com/office/drawing/2014/main" id="{1EAD6A06-9B50-1D6D-991A-1D31221B45E4}"/>
              </a:ext>
            </a:extLst>
          </p:cNvPr>
          <p:cNvSpPr txBox="1"/>
          <p:nvPr/>
        </p:nvSpPr>
        <p:spPr>
          <a:xfrm>
            <a:off x="576164" y="1242244"/>
            <a:ext cx="15697744" cy="369332"/>
          </a:xfrm>
          <a:prstGeom prst="rect">
            <a:avLst/>
          </a:prstGeom>
          <a:noFill/>
        </p:spPr>
        <p:txBody>
          <a:bodyPr wrap="square">
            <a:spAutoFit/>
          </a:bodyPr>
          <a:lstStyle/>
          <a:p>
            <a:r>
              <a:rPr lang="en-US" dirty="0">
                <a:solidFill>
                  <a:schemeClr val="bg1"/>
                </a:solidFill>
              </a:rPr>
              <a:t>The third step of the data science process is data preparation, which involves assessing and ensuring the fitness of the data for use.</a:t>
            </a:r>
            <a:endParaRPr lang="en-ID" dirty="0">
              <a:solidFill>
                <a:schemeClr val="bg1"/>
              </a:solidFill>
            </a:endParaRPr>
          </a:p>
        </p:txBody>
      </p:sp>
      <p:sp>
        <p:nvSpPr>
          <p:cNvPr id="3" name="TextBox 18">
            <a:extLst>
              <a:ext uri="{FF2B5EF4-FFF2-40B4-BE49-F238E27FC236}">
                <a16:creationId xmlns:a16="http://schemas.microsoft.com/office/drawing/2014/main" id="{95118E74-376F-4256-2AA0-26818FE1D3F2}"/>
              </a:ext>
            </a:extLst>
          </p:cNvPr>
          <p:cNvSpPr txBox="1"/>
          <p:nvPr/>
        </p:nvSpPr>
        <p:spPr>
          <a:xfrm>
            <a:off x="720180" y="1890316"/>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3.1. Check for completeness</a:t>
            </a:r>
          </a:p>
        </p:txBody>
      </p:sp>
      <p:sp>
        <p:nvSpPr>
          <p:cNvPr id="5" name="TextBox 4">
            <a:extLst>
              <a:ext uri="{FF2B5EF4-FFF2-40B4-BE49-F238E27FC236}">
                <a16:creationId xmlns:a16="http://schemas.microsoft.com/office/drawing/2014/main" id="{16B81601-787C-BCAE-08E4-F3F9517CFC81}"/>
              </a:ext>
            </a:extLst>
          </p:cNvPr>
          <p:cNvSpPr txBox="1"/>
          <p:nvPr/>
        </p:nvSpPr>
        <p:spPr>
          <a:xfrm>
            <a:off x="576164" y="2246913"/>
            <a:ext cx="15841760" cy="369332"/>
          </a:xfrm>
          <a:prstGeom prst="rect">
            <a:avLst/>
          </a:prstGeom>
          <a:noFill/>
        </p:spPr>
        <p:txBody>
          <a:bodyPr wrap="square">
            <a:spAutoFit/>
          </a:bodyPr>
          <a:lstStyle/>
          <a:p>
            <a:r>
              <a:rPr lang="en-US" dirty="0">
                <a:solidFill>
                  <a:schemeClr val="bg1"/>
                </a:solidFill>
              </a:rPr>
              <a:t>We make sure to have all the required data and check for missing values. By using Python code, we confirmed that </a:t>
            </a:r>
            <a:r>
              <a:rPr lang="en-US" b="1" dirty="0">
                <a:solidFill>
                  <a:schemeClr val="bg1"/>
                </a:solidFill>
              </a:rPr>
              <a:t>the data is complete</a:t>
            </a:r>
            <a:r>
              <a:rPr lang="en-US" dirty="0">
                <a:solidFill>
                  <a:schemeClr val="bg1"/>
                </a:solidFill>
              </a:rPr>
              <a:t>. (See appendix 1.1) </a:t>
            </a:r>
          </a:p>
        </p:txBody>
      </p:sp>
      <p:sp>
        <p:nvSpPr>
          <p:cNvPr id="4" name="TextBox 18">
            <a:extLst>
              <a:ext uri="{FF2B5EF4-FFF2-40B4-BE49-F238E27FC236}">
                <a16:creationId xmlns:a16="http://schemas.microsoft.com/office/drawing/2014/main" id="{152BEFE1-715C-31A7-73FE-C53B72B869F0}"/>
              </a:ext>
            </a:extLst>
          </p:cNvPr>
          <p:cNvSpPr txBox="1"/>
          <p:nvPr/>
        </p:nvSpPr>
        <p:spPr>
          <a:xfrm>
            <a:off x="694913" y="2894985"/>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3.2. Check for outliers</a:t>
            </a:r>
          </a:p>
        </p:txBody>
      </p:sp>
      <p:sp>
        <p:nvSpPr>
          <p:cNvPr id="7" name="TextBox 6">
            <a:extLst>
              <a:ext uri="{FF2B5EF4-FFF2-40B4-BE49-F238E27FC236}">
                <a16:creationId xmlns:a16="http://schemas.microsoft.com/office/drawing/2014/main" id="{090AD0D4-AEDF-0912-1E8D-33F08DE50F7F}"/>
              </a:ext>
            </a:extLst>
          </p:cNvPr>
          <p:cNvSpPr txBox="1"/>
          <p:nvPr/>
        </p:nvSpPr>
        <p:spPr>
          <a:xfrm>
            <a:off x="550897" y="3251582"/>
            <a:ext cx="15841760" cy="1754326"/>
          </a:xfrm>
          <a:prstGeom prst="rect">
            <a:avLst/>
          </a:prstGeom>
          <a:noFill/>
        </p:spPr>
        <p:txBody>
          <a:bodyPr wrap="square">
            <a:spAutoFit/>
          </a:bodyPr>
          <a:lstStyle/>
          <a:p>
            <a:pPr algn="just"/>
            <a:r>
              <a:rPr lang="en-US" dirty="0">
                <a:solidFill>
                  <a:schemeClr val="bg1"/>
                </a:solidFill>
              </a:rPr>
              <a:t>We Look for any extreme values in the data that may be erroneous or may skew the analysis. We use statistical methods and also use a boxplot to visualize the distribution of the data. By using Python code,  We have identified outliers in our dataset, specifically in the Factor of Crash dataset for the columns </a:t>
            </a:r>
            <a:r>
              <a:rPr lang="en-US" dirty="0" err="1">
                <a:solidFill>
                  <a:schemeClr val="bg1"/>
                </a:solidFill>
              </a:rPr>
              <a:t>Count_Crashes</a:t>
            </a:r>
            <a:r>
              <a:rPr lang="en-US" dirty="0">
                <a:solidFill>
                  <a:schemeClr val="bg1"/>
                </a:solidFill>
              </a:rPr>
              <a:t>, </a:t>
            </a:r>
            <a:r>
              <a:rPr lang="en-US" dirty="0" err="1">
                <a:solidFill>
                  <a:schemeClr val="bg1"/>
                </a:solidFill>
              </a:rPr>
              <a:t>Count_Fatality</a:t>
            </a:r>
            <a:r>
              <a:rPr lang="en-US" dirty="0">
                <a:solidFill>
                  <a:schemeClr val="bg1"/>
                </a:solidFill>
              </a:rPr>
              <a:t>, </a:t>
            </a:r>
            <a:r>
              <a:rPr lang="en-US" dirty="0" err="1">
                <a:solidFill>
                  <a:schemeClr val="bg1"/>
                </a:solidFill>
              </a:rPr>
              <a:t>Count_Hospitalised</a:t>
            </a:r>
            <a:r>
              <a:rPr lang="en-US" dirty="0">
                <a:solidFill>
                  <a:schemeClr val="bg1"/>
                </a:solidFill>
              </a:rPr>
              <a:t>, </a:t>
            </a:r>
            <a:r>
              <a:rPr lang="en-US" dirty="0" err="1">
                <a:solidFill>
                  <a:schemeClr val="bg1"/>
                </a:solidFill>
              </a:rPr>
              <a:t>Count_Medically_Treated</a:t>
            </a:r>
            <a:r>
              <a:rPr lang="en-US" dirty="0">
                <a:solidFill>
                  <a:schemeClr val="bg1"/>
                </a:solidFill>
              </a:rPr>
              <a:t>, </a:t>
            </a:r>
            <a:r>
              <a:rPr lang="en-US" dirty="0" err="1">
                <a:solidFill>
                  <a:schemeClr val="bg1"/>
                </a:solidFill>
              </a:rPr>
              <a:t>Count_Minor_Injury</a:t>
            </a:r>
            <a:r>
              <a:rPr lang="en-US" dirty="0">
                <a:solidFill>
                  <a:schemeClr val="bg1"/>
                </a:solidFill>
              </a:rPr>
              <a:t>, and </a:t>
            </a:r>
            <a:r>
              <a:rPr lang="en-US" dirty="0" err="1">
                <a:solidFill>
                  <a:schemeClr val="bg1"/>
                </a:solidFill>
              </a:rPr>
              <a:t>Count_All_Casualties</a:t>
            </a:r>
            <a:r>
              <a:rPr lang="en-US" dirty="0">
                <a:solidFill>
                  <a:schemeClr val="bg1"/>
                </a:solidFill>
              </a:rPr>
              <a:t>. These outliers are caused by the fact that the values in these columns depend on other columns in the dataset. Despite the presence of outliers, we have determined that they are acceptable and justifiable in the context of our research. Therefore, we have decided to keep them in our dataset. (See appendix 1.2)</a:t>
            </a:r>
          </a:p>
          <a:p>
            <a:pPr algn="just"/>
            <a:endParaRPr lang="en-US" dirty="0">
              <a:solidFill>
                <a:schemeClr val="bg1"/>
              </a:solidFill>
            </a:endParaRPr>
          </a:p>
        </p:txBody>
      </p:sp>
      <p:sp>
        <p:nvSpPr>
          <p:cNvPr id="10" name="TextBox 9">
            <a:extLst>
              <a:ext uri="{FF2B5EF4-FFF2-40B4-BE49-F238E27FC236}">
                <a16:creationId xmlns:a16="http://schemas.microsoft.com/office/drawing/2014/main" id="{BD37E75C-DFA4-B43C-7C78-8F1F8B234E3D}"/>
              </a:ext>
            </a:extLst>
          </p:cNvPr>
          <p:cNvSpPr txBox="1"/>
          <p:nvPr/>
        </p:nvSpPr>
        <p:spPr>
          <a:xfrm>
            <a:off x="574611" y="8875092"/>
            <a:ext cx="15769752" cy="646331"/>
          </a:xfrm>
          <a:prstGeom prst="rect">
            <a:avLst/>
          </a:prstGeom>
          <a:noFill/>
        </p:spPr>
        <p:txBody>
          <a:bodyPr wrap="square">
            <a:spAutoFit/>
          </a:bodyPr>
          <a:lstStyle/>
          <a:p>
            <a:pPr algn="just"/>
            <a:r>
              <a:rPr lang="en-US" dirty="0">
                <a:solidFill>
                  <a:schemeClr val="bg1"/>
                </a:solidFill>
              </a:rPr>
              <a:t>To read the Count column data, we read it horizontally from left to right, rather than vertically. For example, we can see that there were 14 crashes in Brisbane with a Hospitalized crash severity that were caused by a Defective Vehicle, while there were 27 crashes that were caused by an Involving Fatigued Driver</a:t>
            </a:r>
          </a:p>
        </p:txBody>
      </p:sp>
      <p:pic>
        <p:nvPicPr>
          <p:cNvPr id="13" name="Picture 12">
            <a:extLst>
              <a:ext uri="{FF2B5EF4-FFF2-40B4-BE49-F238E27FC236}">
                <a16:creationId xmlns:a16="http://schemas.microsoft.com/office/drawing/2014/main" id="{8A403493-A581-C18C-C5BB-4D21FA6B7259}"/>
              </a:ext>
            </a:extLst>
          </p:cNvPr>
          <p:cNvPicPr>
            <a:picLocks noChangeAspect="1"/>
          </p:cNvPicPr>
          <p:nvPr/>
        </p:nvPicPr>
        <p:blipFill>
          <a:blip r:embed="rId4"/>
          <a:stretch>
            <a:fillRect/>
          </a:stretch>
        </p:blipFill>
        <p:spPr>
          <a:xfrm>
            <a:off x="694913" y="4842644"/>
            <a:ext cx="14072080" cy="3829494"/>
          </a:xfrm>
          <a:prstGeom prst="rect">
            <a:avLst/>
          </a:prstGeom>
        </p:spPr>
      </p:pic>
    </p:spTree>
    <p:extLst>
      <p:ext uri="{BB962C8B-B14F-4D97-AF65-F5344CB8AC3E}">
        <p14:creationId xmlns:p14="http://schemas.microsoft.com/office/powerpoint/2010/main" val="2768934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defTabSz="950519">
              <a:lnSpc>
                <a:spcPts val="8417"/>
              </a:lnSpc>
            </a:pPr>
            <a:r>
              <a:rPr lang="en-US" sz="7014" dirty="0">
                <a:solidFill>
                  <a:srgbClr val="B9F200"/>
                </a:solidFill>
                <a:latin typeface="Agrandir"/>
              </a:rPr>
              <a:t>3. Is The Data Fit for Use?</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604481" y="2630753"/>
            <a:ext cx="26712878" cy="3341573"/>
          </a:xfrm>
          <a:prstGeom prst="rect">
            <a:avLst/>
          </a:prstGeom>
        </p:spPr>
      </p:pic>
      <p:sp>
        <p:nvSpPr>
          <p:cNvPr id="55" name="TextBox 55"/>
          <p:cNvSpPr txBox="1"/>
          <p:nvPr/>
        </p:nvSpPr>
        <p:spPr>
          <a:xfrm>
            <a:off x="16696348" y="9594317"/>
            <a:ext cx="1710487" cy="359925"/>
          </a:xfrm>
          <a:prstGeom prst="rect">
            <a:avLst/>
          </a:prstGeom>
        </p:spPr>
        <p:txBody>
          <a:bodyPr lIns="0" tIns="0" rIns="0" bIns="0" rtlCol="0" anchor="t">
            <a:spAutoFit/>
          </a:bodyPr>
          <a:lstStyle/>
          <a:p>
            <a:pPr algn="r" defTabSz="950519">
              <a:lnSpc>
                <a:spcPts val="2742"/>
              </a:lnSpc>
            </a:pPr>
            <a:r>
              <a:rPr lang="en-US" sz="2742">
                <a:solidFill>
                  <a:srgbClr val="FFFFFF"/>
                </a:solidFill>
                <a:latin typeface="Agrandir"/>
              </a:rPr>
              <a:t>06</a:t>
            </a:r>
          </a:p>
        </p:txBody>
      </p:sp>
      <p:sp>
        <p:nvSpPr>
          <p:cNvPr id="6" name="TextBox 5">
            <a:extLst>
              <a:ext uri="{FF2B5EF4-FFF2-40B4-BE49-F238E27FC236}">
                <a16:creationId xmlns:a16="http://schemas.microsoft.com/office/drawing/2014/main" id="{1EAD6A06-9B50-1D6D-991A-1D31221B45E4}"/>
              </a:ext>
            </a:extLst>
          </p:cNvPr>
          <p:cNvSpPr txBox="1"/>
          <p:nvPr/>
        </p:nvSpPr>
        <p:spPr>
          <a:xfrm>
            <a:off x="576164" y="1242244"/>
            <a:ext cx="15697744" cy="369332"/>
          </a:xfrm>
          <a:prstGeom prst="rect">
            <a:avLst/>
          </a:prstGeom>
          <a:noFill/>
        </p:spPr>
        <p:txBody>
          <a:bodyPr wrap="square">
            <a:spAutoFit/>
          </a:bodyPr>
          <a:lstStyle/>
          <a:p>
            <a:r>
              <a:rPr lang="en-US" dirty="0">
                <a:solidFill>
                  <a:schemeClr val="bg1"/>
                </a:solidFill>
              </a:rPr>
              <a:t>The third step of the data science process is data preparation, which involves assessing and ensuring the fitness of the data for use.</a:t>
            </a:r>
            <a:endParaRPr lang="en-ID" dirty="0">
              <a:solidFill>
                <a:schemeClr val="bg1"/>
              </a:solidFill>
            </a:endParaRPr>
          </a:p>
        </p:txBody>
      </p:sp>
      <p:sp>
        <p:nvSpPr>
          <p:cNvPr id="4" name="TextBox 18">
            <a:extLst>
              <a:ext uri="{FF2B5EF4-FFF2-40B4-BE49-F238E27FC236}">
                <a16:creationId xmlns:a16="http://schemas.microsoft.com/office/drawing/2014/main" id="{152BEFE1-715C-31A7-73FE-C53B72B869F0}"/>
              </a:ext>
            </a:extLst>
          </p:cNvPr>
          <p:cNvSpPr txBox="1"/>
          <p:nvPr/>
        </p:nvSpPr>
        <p:spPr>
          <a:xfrm>
            <a:off x="624458" y="1767097"/>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3.2. Check for outliers</a:t>
            </a:r>
          </a:p>
        </p:txBody>
      </p:sp>
      <p:sp>
        <p:nvSpPr>
          <p:cNvPr id="7" name="TextBox 6">
            <a:extLst>
              <a:ext uri="{FF2B5EF4-FFF2-40B4-BE49-F238E27FC236}">
                <a16:creationId xmlns:a16="http://schemas.microsoft.com/office/drawing/2014/main" id="{090AD0D4-AEDF-0912-1E8D-33F08DE50F7F}"/>
              </a:ext>
            </a:extLst>
          </p:cNvPr>
          <p:cNvSpPr txBox="1"/>
          <p:nvPr/>
        </p:nvSpPr>
        <p:spPr>
          <a:xfrm>
            <a:off x="480442" y="2123694"/>
            <a:ext cx="15841760" cy="1200329"/>
          </a:xfrm>
          <a:prstGeom prst="rect">
            <a:avLst/>
          </a:prstGeom>
          <a:noFill/>
        </p:spPr>
        <p:txBody>
          <a:bodyPr wrap="square">
            <a:spAutoFit/>
          </a:bodyPr>
          <a:lstStyle/>
          <a:p>
            <a:pPr algn="just"/>
            <a:r>
              <a:rPr lang="en-US" dirty="0">
                <a:solidFill>
                  <a:schemeClr val="bg1"/>
                </a:solidFill>
              </a:rPr>
              <a:t>We have identified outliers in SPER dataset, for the columns number of Debts and Outstanding Balance. These outliers are caused by the fact that the values in these columns depend on other columns in the dataset. Despite the presence of outliers, we have determined that they are acceptable and justifiable in the context of our research. Therefore, we have decided to keep them in our dataset. (See appendix 1.2)</a:t>
            </a:r>
          </a:p>
          <a:p>
            <a:pPr algn="just"/>
            <a:endParaRPr lang="en-US" dirty="0">
              <a:solidFill>
                <a:schemeClr val="bg1"/>
              </a:solidFill>
            </a:endParaRPr>
          </a:p>
        </p:txBody>
      </p:sp>
      <p:sp>
        <p:nvSpPr>
          <p:cNvPr id="10" name="TextBox 9">
            <a:extLst>
              <a:ext uri="{FF2B5EF4-FFF2-40B4-BE49-F238E27FC236}">
                <a16:creationId xmlns:a16="http://schemas.microsoft.com/office/drawing/2014/main" id="{BD37E75C-DFA4-B43C-7C78-8F1F8B234E3D}"/>
              </a:ext>
            </a:extLst>
          </p:cNvPr>
          <p:cNvSpPr txBox="1"/>
          <p:nvPr/>
        </p:nvSpPr>
        <p:spPr>
          <a:xfrm>
            <a:off x="480442" y="5202684"/>
            <a:ext cx="15769752" cy="923330"/>
          </a:xfrm>
          <a:prstGeom prst="rect">
            <a:avLst/>
          </a:prstGeom>
          <a:noFill/>
        </p:spPr>
        <p:txBody>
          <a:bodyPr wrap="square">
            <a:spAutoFit/>
          </a:bodyPr>
          <a:lstStyle/>
          <a:p>
            <a:pPr algn="just"/>
            <a:r>
              <a:rPr lang="en-US" dirty="0">
                <a:solidFill>
                  <a:schemeClr val="bg1"/>
                </a:solidFill>
              </a:rPr>
              <a:t>To read the Count column data, we read it horizontally from left to right, rather than vertically. For example, we can see that in January, in the Brisbane East area, there were 11,782 debtors who were categorized as having committed a vehicle offence, while there were only 565 debtors categorized as having committed other types of offences in that time and area.</a:t>
            </a:r>
          </a:p>
        </p:txBody>
      </p:sp>
      <p:pic>
        <p:nvPicPr>
          <p:cNvPr id="9" name="Picture 8">
            <a:extLst>
              <a:ext uri="{FF2B5EF4-FFF2-40B4-BE49-F238E27FC236}">
                <a16:creationId xmlns:a16="http://schemas.microsoft.com/office/drawing/2014/main" id="{BAA18374-7080-8BEF-C715-E4CFC27119DA}"/>
              </a:ext>
            </a:extLst>
          </p:cNvPr>
          <p:cNvPicPr>
            <a:picLocks noChangeAspect="1"/>
          </p:cNvPicPr>
          <p:nvPr/>
        </p:nvPicPr>
        <p:blipFill>
          <a:blip r:embed="rId4"/>
          <a:stretch>
            <a:fillRect/>
          </a:stretch>
        </p:blipFill>
        <p:spPr>
          <a:xfrm>
            <a:off x="604190" y="3182907"/>
            <a:ext cx="10341126" cy="1794528"/>
          </a:xfrm>
          <a:prstGeom prst="rect">
            <a:avLst/>
          </a:prstGeom>
        </p:spPr>
      </p:pic>
      <p:sp>
        <p:nvSpPr>
          <p:cNvPr id="11" name="TextBox 18">
            <a:extLst>
              <a:ext uri="{FF2B5EF4-FFF2-40B4-BE49-F238E27FC236}">
                <a16:creationId xmlns:a16="http://schemas.microsoft.com/office/drawing/2014/main" id="{7EE79397-E50D-20BA-8193-69FC3553FA3D}"/>
              </a:ext>
            </a:extLst>
          </p:cNvPr>
          <p:cNvSpPr txBox="1"/>
          <p:nvPr/>
        </p:nvSpPr>
        <p:spPr>
          <a:xfrm>
            <a:off x="539407" y="6282804"/>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3.3. Check for Accuracy</a:t>
            </a:r>
          </a:p>
        </p:txBody>
      </p:sp>
      <p:sp>
        <p:nvSpPr>
          <p:cNvPr id="12" name="TextBox 11">
            <a:extLst>
              <a:ext uri="{FF2B5EF4-FFF2-40B4-BE49-F238E27FC236}">
                <a16:creationId xmlns:a16="http://schemas.microsoft.com/office/drawing/2014/main" id="{BBBD1100-AFC2-2DB6-766C-02C2500AA47F}"/>
              </a:ext>
            </a:extLst>
          </p:cNvPr>
          <p:cNvSpPr txBox="1"/>
          <p:nvPr/>
        </p:nvSpPr>
        <p:spPr>
          <a:xfrm>
            <a:off x="395391" y="6639401"/>
            <a:ext cx="15841760" cy="1200329"/>
          </a:xfrm>
          <a:prstGeom prst="rect">
            <a:avLst/>
          </a:prstGeom>
          <a:noFill/>
        </p:spPr>
        <p:txBody>
          <a:bodyPr wrap="square">
            <a:spAutoFit/>
          </a:bodyPr>
          <a:lstStyle/>
          <a:p>
            <a:pPr algn="just"/>
            <a:r>
              <a:rPr lang="en-US" b="1" dirty="0">
                <a:solidFill>
                  <a:schemeClr val="bg1"/>
                </a:solidFill>
              </a:rPr>
              <a:t>3.1.1 Accuracy of the crash location</a:t>
            </a:r>
          </a:p>
          <a:p>
            <a:pPr algn="just"/>
            <a:r>
              <a:rPr lang="en-US" dirty="0">
                <a:solidFill>
                  <a:schemeClr val="bg1"/>
                </a:solidFill>
              </a:rPr>
              <a:t> The Crash Locations of Crash Data Sets show not standard format. If we check it to google maps, the location not found. So, we re-format it using Decimal Degrees Format and store it into one column. </a:t>
            </a:r>
          </a:p>
          <a:p>
            <a:pPr algn="just"/>
            <a:endParaRPr lang="en-US" dirty="0">
              <a:solidFill>
                <a:schemeClr val="bg1"/>
              </a:solidFill>
            </a:endParaRPr>
          </a:p>
        </p:txBody>
      </p:sp>
      <p:pic>
        <p:nvPicPr>
          <p:cNvPr id="17" name="Picture 16">
            <a:extLst>
              <a:ext uri="{FF2B5EF4-FFF2-40B4-BE49-F238E27FC236}">
                <a16:creationId xmlns:a16="http://schemas.microsoft.com/office/drawing/2014/main" id="{A5A1635D-0380-5128-0BDB-B7D45B9CAC2C}"/>
              </a:ext>
            </a:extLst>
          </p:cNvPr>
          <p:cNvPicPr>
            <a:picLocks noChangeAspect="1"/>
          </p:cNvPicPr>
          <p:nvPr/>
        </p:nvPicPr>
        <p:blipFill rotWithShape="1">
          <a:blip r:embed="rId5"/>
          <a:srcRect t="1" r="36422" b="1147"/>
          <a:stretch/>
        </p:blipFill>
        <p:spPr>
          <a:xfrm>
            <a:off x="1656284" y="8252728"/>
            <a:ext cx="5542948" cy="1493334"/>
          </a:xfrm>
          <a:prstGeom prst="rect">
            <a:avLst/>
          </a:prstGeom>
        </p:spPr>
      </p:pic>
      <p:pic>
        <p:nvPicPr>
          <p:cNvPr id="18" name="Picture 17">
            <a:extLst>
              <a:ext uri="{FF2B5EF4-FFF2-40B4-BE49-F238E27FC236}">
                <a16:creationId xmlns:a16="http://schemas.microsoft.com/office/drawing/2014/main" id="{EC13D7F9-3843-4886-844F-BDEB267CD932}"/>
              </a:ext>
            </a:extLst>
          </p:cNvPr>
          <p:cNvPicPr>
            <a:picLocks noChangeAspect="1"/>
          </p:cNvPicPr>
          <p:nvPr/>
        </p:nvPicPr>
        <p:blipFill>
          <a:blip r:embed="rId6"/>
          <a:stretch>
            <a:fillRect/>
          </a:stretch>
        </p:blipFill>
        <p:spPr>
          <a:xfrm>
            <a:off x="7344916" y="7839730"/>
            <a:ext cx="6210969" cy="2610877"/>
          </a:xfrm>
          <a:prstGeom prst="rect">
            <a:avLst/>
          </a:prstGeom>
        </p:spPr>
      </p:pic>
      <p:sp>
        <p:nvSpPr>
          <p:cNvPr id="19" name="TextBox 18">
            <a:extLst>
              <a:ext uri="{FF2B5EF4-FFF2-40B4-BE49-F238E27FC236}">
                <a16:creationId xmlns:a16="http://schemas.microsoft.com/office/drawing/2014/main" id="{26ACECD6-60FD-32BB-A4BC-54E5B529BE7A}"/>
              </a:ext>
            </a:extLst>
          </p:cNvPr>
          <p:cNvSpPr txBox="1"/>
          <p:nvPr/>
        </p:nvSpPr>
        <p:spPr>
          <a:xfrm>
            <a:off x="1657952" y="7865223"/>
            <a:ext cx="5542948" cy="369332"/>
          </a:xfrm>
          <a:prstGeom prst="rect">
            <a:avLst/>
          </a:prstGeom>
          <a:solidFill>
            <a:schemeClr val="accent3"/>
          </a:solidFill>
        </p:spPr>
        <p:txBody>
          <a:bodyPr wrap="square" rtlCol="0">
            <a:spAutoFit/>
          </a:bodyPr>
          <a:lstStyle/>
          <a:p>
            <a:r>
              <a:rPr lang="en-US" dirty="0">
                <a:solidFill>
                  <a:schemeClr val="bg1"/>
                </a:solidFill>
              </a:rPr>
              <a:t>BEFORE RE-FORMAT</a:t>
            </a:r>
            <a:endParaRPr lang="en-ID" dirty="0">
              <a:solidFill>
                <a:schemeClr val="bg1"/>
              </a:solidFill>
            </a:endParaRPr>
          </a:p>
        </p:txBody>
      </p:sp>
    </p:spTree>
    <p:extLst>
      <p:ext uri="{BB962C8B-B14F-4D97-AF65-F5344CB8AC3E}">
        <p14:creationId xmlns:p14="http://schemas.microsoft.com/office/powerpoint/2010/main" val="3532073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defTabSz="950519">
              <a:lnSpc>
                <a:spcPts val="8417"/>
              </a:lnSpc>
            </a:pPr>
            <a:r>
              <a:rPr lang="en-US" sz="7014" dirty="0">
                <a:solidFill>
                  <a:srgbClr val="B9F200"/>
                </a:solidFill>
                <a:latin typeface="Agrandir"/>
              </a:rPr>
              <a:t>3. Is The Data Fit for Use?</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604481" y="2630753"/>
            <a:ext cx="26712878" cy="3341573"/>
          </a:xfrm>
          <a:prstGeom prst="rect">
            <a:avLst/>
          </a:prstGeom>
        </p:spPr>
      </p:pic>
      <p:sp>
        <p:nvSpPr>
          <p:cNvPr id="55" name="TextBox 55"/>
          <p:cNvSpPr txBox="1"/>
          <p:nvPr/>
        </p:nvSpPr>
        <p:spPr>
          <a:xfrm>
            <a:off x="16696348" y="9594317"/>
            <a:ext cx="1710487" cy="359925"/>
          </a:xfrm>
          <a:prstGeom prst="rect">
            <a:avLst/>
          </a:prstGeom>
        </p:spPr>
        <p:txBody>
          <a:bodyPr lIns="0" tIns="0" rIns="0" bIns="0" rtlCol="0" anchor="t">
            <a:spAutoFit/>
          </a:bodyPr>
          <a:lstStyle/>
          <a:p>
            <a:pPr algn="r" defTabSz="950519">
              <a:lnSpc>
                <a:spcPts val="2742"/>
              </a:lnSpc>
            </a:pPr>
            <a:r>
              <a:rPr lang="en-US" sz="2742">
                <a:solidFill>
                  <a:srgbClr val="FFFFFF"/>
                </a:solidFill>
                <a:latin typeface="Agrandir"/>
              </a:rPr>
              <a:t>06</a:t>
            </a:r>
          </a:p>
        </p:txBody>
      </p:sp>
      <p:sp>
        <p:nvSpPr>
          <p:cNvPr id="6" name="TextBox 5">
            <a:extLst>
              <a:ext uri="{FF2B5EF4-FFF2-40B4-BE49-F238E27FC236}">
                <a16:creationId xmlns:a16="http://schemas.microsoft.com/office/drawing/2014/main" id="{1EAD6A06-9B50-1D6D-991A-1D31221B45E4}"/>
              </a:ext>
            </a:extLst>
          </p:cNvPr>
          <p:cNvSpPr txBox="1"/>
          <p:nvPr/>
        </p:nvSpPr>
        <p:spPr>
          <a:xfrm>
            <a:off x="576164" y="1242244"/>
            <a:ext cx="15697744" cy="369332"/>
          </a:xfrm>
          <a:prstGeom prst="rect">
            <a:avLst/>
          </a:prstGeom>
          <a:noFill/>
        </p:spPr>
        <p:txBody>
          <a:bodyPr wrap="square">
            <a:spAutoFit/>
          </a:bodyPr>
          <a:lstStyle/>
          <a:p>
            <a:r>
              <a:rPr lang="en-US" dirty="0">
                <a:solidFill>
                  <a:schemeClr val="bg1"/>
                </a:solidFill>
              </a:rPr>
              <a:t>The third step of the data science process is data preparation, which involves assessing and ensuring the fitness of the data for use.</a:t>
            </a:r>
            <a:endParaRPr lang="en-ID" dirty="0">
              <a:solidFill>
                <a:schemeClr val="bg1"/>
              </a:solidFill>
            </a:endParaRPr>
          </a:p>
        </p:txBody>
      </p:sp>
      <p:sp>
        <p:nvSpPr>
          <p:cNvPr id="11" name="TextBox 18">
            <a:extLst>
              <a:ext uri="{FF2B5EF4-FFF2-40B4-BE49-F238E27FC236}">
                <a16:creationId xmlns:a16="http://schemas.microsoft.com/office/drawing/2014/main" id="{7EE79397-E50D-20BA-8193-69FC3553FA3D}"/>
              </a:ext>
            </a:extLst>
          </p:cNvPr>
          <p:cNvSpPr txBox="1"/>
          <p:nvPr/>
        </p:nvSpPr>
        <p:spPr>
          <a:xfrm>
            <a:off x="568598" y="1904134"/>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3.3. Check for Accuracy and Consistency</a:t>
            </a:r>
          </a:p>
        </p:txBody>
      </p:sp>
      <p:sp>
        <p:nvSpPr>
          <p:cNvPr id="12" name="TextBox 11">
            <a:extLst>
              <a:ext uri="{FF2B5EF4-FFF2-40B4-BE49-F238E27FC236}">
                <a16:creationId xmlns:a16="http://schemas.microsoft.com/office/drawing/2014/main" id="{BBBD1100-AFC2-2DB6-766C-02C2500AA47F}"/>
              </a:ext>
            </a:extLst>
          </p:cNvPr>
          <p:cNvSpPr txBox="1"/>
          <p:nvPr/>
        </p:nvSpPr>
        <p:spPr>
          <a:xfrm>
            <a:off x="494254" y="2260731"/>
            <a:ext cx="15841760" cy="1477328"/>
          </a:xfrm>
          <a:prstGeom prst="rect">
            <a:avLst/>
          </a:prstGeom>
          <a:noFill/>
        </p:spPr>
        <p:txBody>
          <a:bodyPr wrap="square">
            <a:spAutoFit/>
          </a:bodyPr>
          <a:lstStyle/>
          <a:p>
            <a:pPr algn="just"/>
            <a:r>
              <a:rPr lang="en-US" b="1" dirty="0">
                <a:solidFill>
                  <a:schemeClr val="bg1"/>
                </a:solidFill>
              </a:rPr>
              <a:t>3.3.1 Accuracy of the crash location</a:t>
            </a:r>
          </a:p>
          <a:p>
            <a:pPr algn="just"/>
            <a:r>
              <a:rPr lang="en-US" dirty="0">
                <a:solidFill>
                  <a:schemeClr val="bg1"/>
                </a:solidFill>
              </a:rPr>
              <a:t>The Crash Locations in the Crash Data Set are not in a standard format. When we tried to check them on Google Maps, the locations could not be found. Therefore, we have reformatted the locations using the Decimal Degrees format and stored them in a single column</a:t>
            </a:r>
          </a:p>
          <a:p>
            <a:pPr algn="just"/>
            <a:endParaRPr lang="en-US" dirty="0">
              <a:solidFill>
                <a:schemeClr val="bg1"/>
              </a:solidFill>
            </a:endParaRPr>
          </a:p>
          <a:p>
            <a:pPr algn="just"/>
            <a:endParaRPr lang="en-US" dirty="0">
              <a:solidFill>
                <a:schemeClr val="bg1"/>
              </a:solidFill>
            </a:endParaRPr>
          </a:p>
        </p:txBody>
      </p:sp>
      <p:pic>
        <p:nvPicPr>
          <p:cNvPr id="5" name="Picture 4">
            <a:extLst>
              <a:ext uri="{FF2B5EF4-FFF2-40B4-BE49-F238E27FC236}">
                <a16:creationId xmlns:a16="http://schemas.microsoft.com/office/drawing/2014/main" id="{02E680F6-E7F1-1A48-C0D9-4963C43E94E2}"/>
              </a:ext>
            </a:extLst>
          </p:cNvPr>
          <p:cNvPicPr>
            <a:picLocks noChangeAspect="1"/>
          </p:cNvPicPr>
          <p:nvPr/>
        </p:nvPicPr>
        <p:blipFill>
          <a:blip r:embed="rId4"/>
          <a:stretch>
            <a:fillRect/>
          </a:stretch>
        </p:blipFill>
        <p:spPr>
          <a:xfrm>
            <a:off x="720180" y="3541687"/>
            <a:ext cx="4240808" cy="3029149"/>
          </a:xfrm>
          <a:prstGeom prst="rect">
            <a:avLst/>
          </a:prstGeom>
        </p:spPr>
      </p:pic>
      <p:sp>
        <p:nvSpPr>
          <p:cNvPr id="8" name="TextBox 7">
            <a:extLst>
              <a:ext uri="{FF2B5EF4-FFF2-40B4-BE49-F238E27FC236}">
                <a16:creationId xmlns:a16="http://schemas.microsoft.com/office/drawing/2014/main" id="{9EAAF1AD-9BB9-337C-B54D-FCB9C364B10D}"/>
              </a:ext>
            </a:extLst>
          </p:cNvPr>
          <p:cNvSpPr txBox="1"/>
          <p:nvPr/>
        </p:nvSpPr>
        <p:spPr>
          <a:xfrm>
            <a:off x="720179" y="3184865"/>
            <a:ext cx="4234069" cy="369332"/>
          </a:xfrm>
          <a:prstGeom prst="rect">
            <a:avLst/>
          </a:prstGeom>
          <a:solidFill>
            <a:schemeClr val="accent3"/>
          </a:solidFill>
        </p:spPr>
        <p:txBody>
          <a:bodyPr wrap="square" rtlCol="0">
            <a:spAutoFit/>
          </a:bodyPr>
          <a:lstStyle/>
          <a:p>
            <a:r>
              <a:rPr lang="en-US" dirty="0">
                <a:solidFill>
                  <a:srgbClr val="C00000"/>
                </a:solidFill>
              </a:rPr>
              <a:t>NOT FOUND</a:t>
            </a:r>
            <a:endParaRPr lang="en-ID" dirty="0">
              <a:solidFill>
                <a:srgbClr val="C00000"/>
              </a:solidFill>
            </a:endParaRPr>
          </a:p>
        </p:txBody>
      </p:sp>
      <p:sp>
        <p:nvSpPr>
          <p:cNvPr id="13" name="TextBox 12">
            <a:extLst>
              <a:ext uri="{FF2B5EF4-FFF2-40B4-BE49-F238E27FC236}">
                <a16:creationId xmlns:a16="http://schemas.microsoft.com/office/drawing/2014/main" id="{8AB74363-5008-D646-368B-7466D86E8584}"/>
              </a:ext>
            </a:extLst>
          </p:cNvPr>
          <p:cNvSpPr txBox="1"/>
          <p:nvPr/>
        </p:nvSpPr>
        <p:spPr>
          <a:xfrm>
            <a:off x="5192244" y="3177168"/>
            <a:ext cx="5537048" cy="369332"/>
          </a:xfrm>
          <a:prstGeom prst="rect">
            <a:avLst/>
          </a:prstGeom>
          <a:solidFill>
            <a:schemeClr val="accent3"/>
          </a:solidFill>
        </p:spPr>
        <p:txBody>
          <a:bodyPr wrap="square" rtlCol="0">
            <a:spAutoFit/>
          </a:bodyPr>
          <a:lstStyle/>
          <a:p>
            <a:pPr marL="285750" indent="-285750">
              <a:buFont typeface="Wingdings" panose="05000000000000000000" pitchFamily="2" charset="2"/>
              <a:buChar char="ü"/>
            </a:pPr>
            <a:r>
              <a:rPr lang="en-US" dirty="0"/>
              <a:t>CRASH LOCATION FOUND AFTER RE-FORMAT</a:t>
            </a:r>
            <a:endParaRPr lang="en-ID" dirty="0"/>
          </a:p>
        </p:txBody>
      </p:sp>
      <p:pic>
        <p:nvPicPr>
          <p:cNvPr id="15" name="Picture 14">
            <a:extLst>
              <a:ext uri="{FF2B5EF4-FFF2-40B4-BE49-F238E27FC236}">
                <a16:creationId xmlns:a16="http://schemas.microsoft.com/office/drawing/2014/main" id="{AFAB4923-AD4D-B8F2-3140-B6226420A28C}"/>
              </a:ext>
            </a:extLst>
          </p:cNvPr>
          <p:cNvPicPr>
            <a:picLocks noChangeAspect="1"/>
          </p:cNvPicPr>
          <p:nvPr/>
        </p:nvPicPr>
        <p:blipFill>
          <a:blip r:embed="rId5"/>
          <a:stretch>
            <a:fillRect/>
          </a:stretch>
        </p:blipFill>
        <p:spPr>
          <a:xfrm>
            <a:off x="5192244" y="3554197"/>
            <a:ext cx="5537048" cy="3382307"/>
          </a:xfrm>
          <a:prstGeom prst="rect">
            <a:avLst/>
          </a:prstGeom>
        </p:spPr>
      </p:pic>
      <p:pic>
        <p:nvPicPr>
          <p:cNvPr id="16" name="Picture 15">
            <a:extLst>
              <a:ext uri="{FF2B5EF4-FFF2-40B4-BE49-F238E27FC236}">
                <a16:creationId xmlns:a16="http://schemas.microsoft.com/office/drawing/2014/main" id="{6E7E71BA-E02F-4F58-1A1B-CB08EB41ACCB}"/>
              </a:ext>
            </a:extLst>
          </p:cNvPr>
          <p:cNvPicPr>
            <a:picLocks noChangeAspect="1"/>
          </p:cNvPicPr>
          <p:nvPr/>
        </p:nvPicPr>
        <p:blipFill rotWithShape="1">
          <a:blip r:embed="rId6"/>
          <a:srcRect l="37695"/>
          <a:stretch/>
        </p:blipFill>
        <p:spPr>
          <a:xfrm>
            <a:off x="10859171" y="3554197"/>
            <a:ext cx="5537048" cy="3861961"/>
          </a:xfrm>
          <a:prstGeom prst="rect">
            <a:avLst/>
          </a:prstGeom>
        </p:spPr>
      </p:pic>
      <p:sp>
        <p:nvSpPr>
          <p:cNvPr id="20" name="TextBox 19">
            <a:extLst>
              <a:ext uri="{FF2B5EF4-FFF2-40B4-BE49-F238E27FC236}">
                <a16:creationId xmlns:a16="http://schemas.microsoft.com/office/drawing/2014/main" id="{AC47D1DF-4896-C8E3-F90F-718A2EB38200}"/>
              </a:ext>
            </a:extLst>
          </p:cNvPr>
          <p:cNvSpPr txBox="1"/>
          <p:nvPr/>
        </p:nvSpPr>
        <p:spPr>
          <a:xfrm>
            <a:off x="10859171" y="3172355"/>
            <a:ext cx="5537048" cy="369332"/>
          </a:xfrm>
          <a:prstGeom prst="rect">
            <a:avLst/>
          </a:prstGeom>
          <a:solidFill>
            <a:schemeClr val="accent3"/>
          </a:solidFill>
        </p:spPr>
        <p:txBody>
          <a:bodyPr wrap="square" rtlCol="0">
            <a:spAutoFit/>
          </a:bodyPr>
          <a:lstStyle/>
          <a:p>
            <a:pPr marL="285750" indent="-285750">
              <a:buFont typeface="Wingdings" panose="05000000000000000000" pitchFamily="2" charset="2"/>
              <a:buChar char="ü"/>
            </a:pPr>
            <a:r>
              <a:rPr lang="en-US" dirty="0"/>
              <a:t>CRASH LOCATION AFTER RE-FORMAT</a:t>
            </a:r>
            <a:endParaRPr lang="en-ID" dirty="0"/>
          </a:p>
        </p:txBody>
      </p:sp>
      <p:sp>
        <p:nvSpPr>
          <p:cNvPr id="23" name="TextBox 22">
            <a:extLst>
              <a:ext uri="{FF2B5EF4-FFF2-40B4-BE49-F238E27FC236}">
                <a16:creationId xmlns:a16="http://schemas.microsoft.com/office/drawing/2014/main" id="{CCC1E7DF-1303-C4AA-7AAE-E65B8AEC0CE1}"/>
              </a:ext>
            </a:extLst>
          </p:cNvPr>
          <p:cNvSpPr txBox="1"/>
          <p:nvPr/>
        </p:nvSpPr>
        <p:spPr>
          <a:xfrm>
            <a:off x="494254" y="7416158"/>
            <a:ext cx="17591658" cy="1200329"/>
          </a:xfrm>
          <a:prstGeom prst="rect">
            <a:avLst/>
          </a:prstGeom>
          <a:noFill/>
        </p:spPr>
        <p:txBody>
          <a:bodyPr wrap="square">
            <a:spAutoFit/>
          </a:bodyPr>
          <a:lstStyle/>
          <a:p>
            <a:pPr algn="just"/>
            <a:r>
              <a:rPr lang="en-US" b="1" dirty="0">
                <a:solidFill>
                  <a:schemeClr val="bg1"/>
                </a:solidFill>
              </a:rPr>
              <a:t>3.3.2 Consistency of the camera location</a:t>
            </a:r>
          </a:p>
          <a:p>
            <a:pPr algn="just"/>
            <a:r>
              <a:rPr lang="en-US" dirty="0">
                <a:solidFill>
                  <a:schemeClr val="bg1"/>
                </a:solidFill>
              </a:rPr>
              <a:t>We discovered that there were no coordinate locations available for the Active Mobile Speed Camera and Road Safety Camera Trailers. However, using a Python query, we were able to determine the coordinates (see Appendices 1.3 and 1.4).</a:t>
            </a:r>
          </a:p>
          <a:p>
            <a:pPr algn="just"/>
            <a:endParaRPr lang="en-US" dirty="0">
              <a:solidFill>
                <a:schemeClr val="bg1"/>
              </a:solidFill>
            </a:endParaRPr>
          </a:p>
        </p:txBody>
      </p:sp>
      <p:sp>
        <p:nvSpPr>
          <p:cNvPr id="24" name="TextBox 23">
            <a:extLst>
              <a:ext uri="{FF2B5EF4-FFF2-40B4-BE49-F238E27FC236}">
                <a16:creationId xmlns:a16="http://schemas.microsoft.com/office/drawing/2014/main" id="{0B32FBE5-1F8E-A038-1993-91A32081CA7E}"/>
              </a:ext>
            </a:extLst>
          </p:cNvPr>
          <p:cNvSpPr txBox="1"/>
          <p:nvPr/>
        </p:nvSpPr>
        <p:spPr>
          <a:xfrm>
            <a:off x="561675" y="8789266"/>
            <a:ext cx="17591658" cy="1200329"/>
          </a:xfrm>
          <a:prstGeom prst="rect">
            <a:avLst/>
          </a:prstGeom>
          <a:noFill/>
        </p:spPr>
        <p:txBody>
          <a:bodyPr wrap="square">
            <a:spAutoFit/>
          </a:bodyPr>
          <a:lstStyle/>
          <a:p>
            <a:pPr algn="just"/>
            <a:r>
              <a:rPr lang="en-US" b="1" dirty="0">
                <a:solidFill>
                  <a:schemeClr val="bg1"/>
                </a:solidFill>
              </a:rPr>
              <a:t>3.3.3 Accuracy of the camera location</a:t>
            </a:r>
          </a:p>
          <a:p>
            <a:pPr algn="just"/>
            <a:r>
              <a:rPr lang="en-US" dirty="0">
                <a:solidFill>
                  <a:schemeClr val="bg1"/>
                </a:solidFill>
              </a:rPr>
              <a:t>We randomly checked the locations of some of the cameras and found that they were not located in Queensland. Some of them were even located in other states or countries. After discovering this, we used a Python query to ensure that all coordinates were located within Queensland (see Appendices 1.5 and 1.6)</a:t>
            </a:r>
          </a:p>
          <a:p>
            <a:pPr algn="just"/>
            <a:endParaRPr lang="en-US" dirty="0">
              <a:solidFill>
                <a:schemeClr val="bg1"/>
              </a:solidFill>
            </a:endParaRPr>
          </a:p>
        </p:txBody>
      </p:sp>
    </p:spTree>
    <p:extLst>
      <p:ext uri="{BB962C8B-B14F-4D97-AF65-F5344CB8AC3E}">
        <p14:creationId xmlns:p14="http://schemas.microsoft.com/office/powerpoint/2010/main" val="1637289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defTabSz="950519">
              <a:lnSpc>
                <a:spcPts val="8417"/>
              </a:lnSpc>
            </a:pPr>
            <a:r>
              <a:rPr lang="en-US" sz="7014" dirty="0">
                <a:solidFill>
                  <a:srgbClr val="B9F200"/>
                </a:solidFill>
                <a:latin typeface="Agrandir"/>
              </a:rPr>
              <a:t>3. Is The Data Fit for Use?</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604481" y="2630753"/>
            <a:ext cx="26712878" cy="3341573"/>
          </a:xfrm>
          <a:prstGeom prst="rect">
            <a:avLst/>
          </a:prstGeom>
        </p:spPr>
      </p:pic>
      <p:sp>
        <p:nvSpPr>
          <p:cNvPr id="55" name="TextBox 55"/>
          <p:cNvSpPr txBox="1"/>
          <p:nvPr/>
        </p:nvSpPr>
        <p:spPr>
          <a:xfrm>
            <a:off x="16696348" y="9594317"/>
            <a:ext cx="1710487" cy="359925"/>
          </a:xfrm>
          <a:prstGeom prst="rect">
            <a:avLst/>
          </a:prstGeom>
        </p:spPr>
        <p:txBody>
          <a:bodyPr lIns="0" tIns="0" rIns="0" bIns="0" rtlCol="0" anchor="t">
            <a:spAutoFit/>
          </a:bodyPr>
          <a:lstStyle/>
          <a:p>
            <a:pPr algn="r" defTabSz="950519">
              <a:lnSpc>
                <a:spcPts val="2742"/>
              </a:lnSpc>
            </a:pPr>
            <a:r>
              <a:rPr lang="en-US" sz="2742">
                <a:solidFill>
                  <a:srgbClr val="FFFFFF"/>
                </a:solidFill>
                <a:latin typeface="Agrandir"/>
              </a:rPr>
              <a:t>06</a:t>
            </a:r>
          </a:p>
        </p:txBody>
      </p:sp>
      <p:sp>
        <p:nvSpPr>
          <p:cNvPr id="6" name="TextBox 5">
            <a:extLst>
              <a:ext uri="{FF2B5EF4-FFF2-40B4-BE49-F238E27FC236}">
                <a16:creationId xmlns:a16="http://schemas.microsoft.com/office/drawing/2014/main" id="{1EAD6A06-9B50-1D6D-991A-1D31221B45E4}"/>
              </a:ext>
            </a:extLst>
          </p:cNvPr>
          <p:cNvSpPr txBox="1"/>
          <p:nvPr/>
        </p:nvSpPr>
        <p:spPr>
          <a:xfrm>
            <a:off x="576164" y="1242244"/>
            <a:ext cx="15697744" cy="369332"/>
          </a:xfrm>
          <a:prstGeom prst="rect">
            <a:avLst/>
          </a:prstGeom>
          <a:noFill/>
        </p:spPr>
        <p:txBody>
          <a:bodyPr wrap="square">
            <a:spAutoFit/>
          </a:bodyPr>
          <a:lstStyle/>
          <a:p>
            <a:r>
              <a:rPr lang="en-US" dirty="0">
                <a:solidFill>
                  <a:schemeClr val="bg1"/>
                </a:solidFill>
              </a:rPr>
              <a:t>The third step of the data science process is data preparation, which involves assessing and ensuring the fitness of the data for use.</a:t>
            </a:r>
            <a:endParaRPr lang="en-ID" dirty="0">
              <a:solidFill>
                <a:schemeClr val="bg1"/>
              </a:solidFill>
            </a:endParaRPr>
          </a:p>
        </p:txBody>
      </p:sp>
      <p:sp>
        <p:nvSpPr>
          <p:cNvPr id="24" name="TextBox 23">
            <a:extLst>
              <a:ext uri="{FF2B5EF4-FFF2-40B4-BE49-F238E27FC236}">
                <a16:creationId xmlns:a16="http://schemas.microsoft.com/office/drawing/2014/main" id="{0B32FBE5-1F8E-A038-1993-91A32081CA7E}"/>
              </a:ext>
            </a:extLst>
          </p:cNvPr>
          <p:cNvSpPr txBox="1"/>
          <p:nvPr/>
        </p:nvSpPr>
        <p:spPr>
          <a:xfrm>
            <a:off x="576164" y="1568808"/>
            <a:ext cx="17591658" cy="923330"/>
          </a:xfrm>
          <a:prstGeom prst="rect">
            <a:avLst/>
          </a:prstGeom>
          <a:noFill/>
        </p:spPr>
        <p:txBody>
          <a:bodyPr wrap="square">
            <a:spAutoFit/>
          </a:bodyPr>
          <a:lstStyle/>
          <a:p>
            <a:pPr algn="just"/>
            <a:r>
              <a:rPr lang="en-US" b="1" dirty="0">
                <a:solidFill>
                  <a:schemeClr val="bg1"/>
                </a:solidFill>
              </a:rPr>
              <a:t>Cont. 3.3.3 Accuracy of the camera location</a:t>
            </a:r>
          </a:p>
          <a:p>
            <a:pPr algn="just"/>
            <a:r>
              <a:rPr lang="en-US" dirty="0">
                <a:solidFill>
                  <a:schemeClr val="bg1"/>
                </a:solidFill>
              </a:rPr>
              <a:t>After identifying the incorrect coordinates, we used Python code to find the correct coordinates for each location, ensuring that they were all located within Queensland </a:t>
            </a:r>
          </a:p>
          <a:p>
            <a:pPr algn="just"/>
            <a:r>
              <a:rPr lang="en-US" dirty="0">
                <a:solidFill>
                  <a:schemeClr val="bg1"/>
                </a:solidFill>
              </a:rPr>
              <a:t>(see Appendix 1.7)</a:t>
            </a:r>
          </a:p>
        </p:txBody>
      </p:sp>
      <p:pic>
        <p:nvPicPr>
          <p:cNvPr id="9" name="Picture 8">
            <a:extLst>
              <a:ext uri="{FF2B5EF4-FFF2-40B4-BE49-F238E27FC236}">
                <a16:creationId xmlns:a16="http://schemas.microsoft.com/office/drawing/2014/main" id="{1D4FD896-E679-3A20-098F-6317F6AB9ADF}"/>
              </a:ext>
            </a:extLst>
          </p:cNvPr>
          <p:cNvPicPr>
            <a:picLocks noChangeAspect="1"/>
          </p:cNvPicPr>
          <p:nvPr/>
        </p:nvPicPr>
        <p:blipFill>
          <a:blip r:embed="rId4"/>
          <a:stretch>
            <a:fillRect/>
          </a:stretch>
        </p:blipFill>
        <p:spPr>
          <a:xfrm>
            <a:off x="1170680" y="3057879"/>
            <a:ext cx="7128792" cy="4320480"/>
          </a:xfrm>
          <a:prstGeom prst="rect">
            <a:avLst/>
          </a:prstGeom>
        </p:spPr>
      </p:pic>
      <p:sp>
        <p:nvSpPr>
          <p:cNvPr id="10" name="TextBox 9">
            <a:extLst>
              <a:ext uri="{FF2B5EF4-FFF2-40B4-BE49-F238E27FC236}">
                <a16:creationId xmlns:a16="http://schemas.microsoft.com/office/drawing/2014/main" id="{69120909-FD69-6751-040C-6EA2BAED88BB}"/>
              </a:ext>
            </a:extLst>
          </p:cNvPr>
          <p:cNvSpPr txBox="1"/>
          <p:nvPr/>
        </p:nvSpPr>
        <p:spPr>
          <a:xfrm>
            <a:off x="1176081" y="7538121"/>
            <a:ext cx="7123391" cy="369332"/>
          </a:xfrm>
          <a:prstGeom prst="rect">
            <a:avLst/>
          </a:prstGeom>
          <a:solidFill>
            <a:schemeClr val="accent3"/>
          </a:solidFill>
        </p:spPr>
        <p:txBody>
          <a:bodyPr wrap="square" rtlCol="0">
            <a:spAutoFit/>
          </a:bodyPr>
          <a:lstStyle/>
          <a:p>
            <a:pPr algn="ctr"/>
            <a:r>
              <a:rPr lang="en-US" dirty="0">
                <a:solidFill>
                  <a:srgbClr val="FF0000"/>
                </a:solidFill>
              </a:rPr>
              <a:t>CAMERA LOCATED NOT IN QUEENSLAND</a:t>
            </a:r>
            <a:endParaRPr lang="en-ID" dirty="0">
              <a:solidFill>
                <a:srgbClr val="FF0000"/>
              </a:solidFill>
            </a:endParaRPr>
          </a:p>
        </p:txBody>
      </p:sp>
      <p:pic>
        <p:nvPicPr>
          <p:cNvPr id="17" name="Picture 16">
            <a:extLst>
              <a:ext uri="{FF2B5EF4-FFF2-40B4-BE49-F238E27FC236}">
                <a16:creationId xmlns:a16="http://schemas.microsoft.com/office/drawing/2014/main" id="{AECD84C1-1990-A9ED-6F91-688B8952B752}"/>
              </a:ext>
            </a:extLst>
          </p:cNvPr>
          <p:cNvPicPr>
            <a:picLocks noChangeAspect="1"/>
          </p:cNvPicPr>
          <p:nvPr/>
        </p:nvPicPr>
        <p:blipFill>
          <a:blip r:embed="rId5"/>
          <a:stretch>
            <a:fillRect/>
          </a:stretch>
        </p:blipFill>
        <p:spPr>
          <a:xfrm>
            <a:off x="1170680" y="7977743"/>
            <a:ext cx="7128792" cy="1952472"/>
          </a:xfrm>
          <a:prstGeom prst="rect">
            <a:avLst/>
          </a:prstGeom>
        </p:spPr>
      </p:pic>
      <p:sp>
        <p:nvSpPr>
          <p:cNvPr id="18" name="TextBox 17">
            <a:extLst>
              <a:ext uri="{FF2B5EF4-FFF2-40B4-BE49-F238E27FC236}">
                <a16:creationId xmlns:a16="http://schemas.microsoft.com/office/drawing/2014/main" id="{00D3450C-6227-37C0-9C54-13F2935BF884}"/>
              </a:ext>
            </a:extLst>
          </p:cNvPr>
          <p:cNvSpPr txBox="1"/>
          <p:nvPr/>
        </p:nvSpPr>
        <p:spPr>
          <a:xfrm>
            <a:off x="1172691" y="2636418"/>
            <a:ext cx="7126782" cy="369332"/>
          </a:xfrm>
          <a:prstGeom prst="rect">
            <a:avLst/>
          </a:prstGeom>
          <a:solidFill>
            <a:schemeClr val="accent3"/>
          </a:solidFill>
        </p:spPr>
        <p:txBody>
          <a:bodyPr wrap="square" rtlCol="0">
            <a:spAutoFit/>
          </a:bodyPr>
          <a:lstStyle/>
          <a:p>
            <a:pPr algn="ctr"/>
            <a:r>
              <a:rPr lang="en-US" dirty="0">
                <a:solidFill>
                  <a:srgbClr val="FF0000"/>
                </a:solidFill>
              </a:rPr>
              <a:t>CAMERA LOCATED NOT IN QUEENSLAND</a:t>
            </a:r>
            <a:endParaRPr lang="en-ID" dirty="0">
              <a:solidFill>
                <a:srgbClr val="FF0000"/>
              </a:solidFill>
            </a:endParaRPr>
          </a:p>
        </p:txBody>
      </p:sp>
      <p:pic>
        <p:nvPicPr>
          <p:cNvPr id="21" name="Picture 20">
            <a:extLst>
              <a:ext uri="{FF2B5EF4-FFF2-40B4-BE49-F238E27FC236}">
                <a16:creationId xmlns:a16="http://schemas.microsoft.com/office/drawing/2014/main" id="{C017EA47-1471-6764-EB26-8CA47FA6FAD0}"/>
              </a:ext>
            </a:extLst>
          </p:cNvPr>
          <p:cNvPicPr>
            <a:picLocks noChangeAspect="1"/>
          </p:cNvPicPr>
          <p:nvPr/>
        </p:nvPicPr>
        <p:blipFill>
          <a:blip r:embed="rId6"/>
          <a:stretch>
            <a:fillRect/>
          </a:stretch>
        </p:blipFill>
        <p:spPr>
          <a:xfrm>
            <a:off x="8496970" y="7984845"/>
            <a:ext cx="7056241" cy="1945370"/>
          </a:xfrm>
          <a:prstGeom prst="rect">
            <a:avLst/>
          </a:prstGeom>
        </p:spPr>
      </p:pic>
      <p:sp>
        <p:nvSpPr>
          <p:cNvPr id="22" name="TextBox 21">
            <a:extLst>
              <a:ext uri="{FF2B5EF4-FFF2-40B4-BE49-F238E27FC236}">
                <a16:creationId xmlns:a16="http://schemas.microsoft.com/office/drawing/2014/main" id="{66871BD9-5F36-D7D4-9A0D-BBA238D98C1E}"/>
              </a:ext>
            </a:extLst>
          </p:cNvPr>
          <p:cNvSpPr txBox="1"/>
          <p:nvPr/>
        </p:nvSpPr>
        <p:spPr>
          <a:xfrm>
            <a:off x="8496970" y="2636418"/>
            <a:ext cx="7056241" cy="369332"/>
          </a:xfrm>
          <a:prstGeom prst="rect">
            <a:avLst/>
          </a:prstGeom>
          <a:solidFill>
            <a:schemeClr val="accent3"/>
          </a:solidFill>
        </p:spPr>
        <p:txBody>
          <a:bodyPr wrap="square" rtlCol="0">
            <a:spAutoFit/>
          </a:bodyPr>
          <a:lstStyle/>
          <a:p>
            <a:pPr marL="285750" indent="-285750" algn="ctr">
              <a:buFont typeface="Wingdings" panose="05000000000000000000" pitchFamily="2" charset="2"/>
              <a:buChar char="ü"/>
            </a:pPr>
            <a:r>
              <a:rPr lang="en-US" dirty="0"/>
              <a:t>THE CORRECT COORDINATE</a:t>
            </a:r>
            <a:endParaRPr lang="en-ID" dirty="0"/>
          </a:p>
        </p:txBody>
      </p:sp>
      <p:pic>
        <p:nvPicPr>
          <p:cNvPr id="26" name="Picture 25">
            <a:extLst>
              <a:ext uri="{FF2B5EF4-FFF2-40B4-BE49-F238E27FC236}">
                <a16:creationId xmlns:a16="http://schemas.microsoft.com/office/drawing/2014/main" id="{D022FFF9-2624-446E-183E-791D145F0C4A}"/>
              </a:ext>
            </a:extLst>
          </p:cNvPr>
          <p:cNvPicPr>
            <a:picLocks noChangeAspect="1"/>
          </p:cNvPicPr>
          <p:nvPr/>
        </p:nvPicPr>
        <p:blipFill>
          <a:blip r:embed="rId7"/>
          <a:stretch>
            <a:fillRect/>
          </a:stretch>
        </p:blipFill>
        <p:spPr>
          <a:xfrm>
            <a:off x="8496970" y="3130096"/>
            <a:ext cx="7056241" cy="4326054"/>
          </a:xfrm>
          <a:prstGeom prst="rect">
            <a:avLst/>
          </a:prstGeom>
        </p:spPr>
      </p:pic>
      <p:sp>
        <p:nvSpPr>
          <p:cNvPr id="27" name="TextBox 26">
            <a:extLst>
              <a:ext uri="{FF2B5EF4-FFF2-40B4-BE49-F238E27FC236}">
                <a16:creationId xmlns:a16="http://schemas.microsoft.com/office/drawing/2014/main" id="{D4C2492C-D234-94FC-4182-646373ED27F9}"/>
              </a:ext>
            </a:extLst>
          </p:cNvPr>
          <p:cNvSpPr txBox="1"/>
          <p:nvPr/>
        </p:nvSpPr>
        <p:spPr>
          <a:xfrm>
            <a:off x="8483720" y="7570831"/>
            <a:ext cx="7056242" cy="369332"/>
          </a:xfrm>
          <a:prstGeom prst="rect">
            <a:avLst/>
          </a:prstGeom>
          <a:solidFill>
            <a:schemeClr val="accent3"/>
          </a:solidFill>
        </p:spPr>
        <p:txBody>
          <a:bodyPr wrap="square" rtlCol="0">
            <a:spAutoFit/>
          </a:bodyPr>
          <a:lstStyle/>
          <a:p>
            <a:pPr marL="285750" indent="-285750" algn="ctr">
              <a:buFont typeface="Wingdings" panose="05000000000000000000" pitchFamily="2" charset="2"/>
              <a:buChar char="ü"/>
            </a:pPr>
            <a:r>
              <a:rPr lang="en-US" dirty="0"/>
              <a:t>THE CORRECT COORDINATE</a:t>
            </a:r>
            <a:endParaRPr lang="en-ID" dirty="0"/>
          </a:p>
        </p:txBody>
      </p:sp>
    </p:spTree>
    <p:extLst>
      <p:ext uri="{BB962C8B-B14F-4D97-AF65-F5344CB8AC3E}">
        <p14:creationId xmlns:p14="http://schemas.microsoft.com/office/powerpoint/2010/main" val="109000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defTabSz="950519">
              <a:lnSpc>
                <a:spcPts val="8417"/>
              </a:lnSpc>
            </a:pPr>
            <a:r>
              <a:rPr lang="en-US" sz="7014" dirty="0">
                <a:solidFill>
                  <a:srgbClr val="B9F200"/>
                </a:solidFill>
                <a:latin typeface="Agrandir"/>
              </a:rPr>
              <a:t>3. Is The Data Fit for Use?</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604481" y="2630753"/>
            <a:ext cx="26712878" cy="3341573"/>
          </a:xfrm>
          <a:prstGeom prst="rect">
            <a:avLst/>
          </a:prstGeom>
        </p:spPr>
      </p:pic>
      <p:sp>
        <p:nvSpPr>
          <p:cNvPr id="55" name="TextBox 55"/>
          <p:cNvSpPr txBox="1"/>
          <p:nvPr/>
        </p:nvSpPr>
        <p:spPr>
          <a:xfrm>
            <a:off x="16696348" y="9594317"/>
            <a:ext cx="1710487" cy="359925"/>
          </a:xfrm>
          <a:prstGeom prst="rect">
            <a:avLst/>
          </a:prstGeom>
        </p:spPr>
        <p:txBody>
          <a:bodyPr lIns="0" tIns="0" rIns="0" bIns="0" rtlCol="0" anchor="t">
            <a:spAutoFit/>
          </a:bodyPr>
          <a:lstStyle/>
          <a:p>
            <a:pPr algn="r" defTabSz="950519">
              <a:lnSpc>
                <a:spcPts val="2742"/>
              </a:lnSpc>
            </a:pPr>
            <a:r>
              <a:rPr lang="en-US" sz="2742">
                <a:solidFill>
                  <a:srgbClr val="FFFFFF"/>
                </a:solidFill>
                <a:latin typeface="Agrandir"/>
              </a:rPr>
              <a:t>06</a:t>
            </a:r>
          </a:p>
        </p:txBody>
      </p:sp>
      <p:sp>
        <p:nvSpPr>
          <p:cNvPr id="6" name="TextBox 5">
            <a:extLst>
              <a:ext uri="{FF2B5EF4-FFF2-40B4-BE49-F238E27FC236}">
                <a16:creationId xmlns:a16="http://schemas.microsoft.com/office/drawing/2014/main" id="{1EAD6A06-9B50-1D6D-991A-1D31221B45E4}"/>
              </a:ext>
            </a:extLst>
          </p:cNvPr>
          <p:cNvSpPr txBox="1"/>
          <p:nvPr/>
        </p:nvSpPr>
        <p:spPr>
          <a:xfrm>
            <a:off x="576164" y="1242244"/>
            <a:ext cx="15697744" cy="369332"/>
          </a:xfrm>
          <a:prstGeom prst="rect">
            <a:avLst/>
          </a:prstGeom>
          <a:noFill/>
        </p:spPr>
        <p:txBody>
          <a:bodyPr wrap="square">
            <a:spAutoFit/>
          </a:bodyPr>
          <a:lstStyle/>
          <a:p>
            <a:r>
              <a:rPr lang="en-US" dirty="0">
                <a:solidFill>
                  <a:schemeClr val="bg1"/>
                </a:solidFill>
              </a:rPr>
              <a:t>The third step of the data science process is data preparation, which involves assessing and ensuring the fitness of the data for use.</a:t>
            </a:r>
            <a:endParaRPr lang="en-ID" dirty="0">
              <a:solidFill>
                <a:schemeClr val="bg1"/>
              </a:solidFill>
            </a:endParaRPr>
          </a:p>
        </p:txBody>
      </p:sp>
      <p:sp>
        <p:nvSpPr>
          <p:cNvPr id="24" name="TextBox 23">
            <a:extLst>
              <a:ext uri="{FF2B5EF4-FFF2-40B4-BE49-F238E27FC236}">
                <a16:creationId xmlns:a16="http://schemas.microsoft.com/office/drawing/2014/main" id="{0B32FBE5-1F8E-A038-1993-91A32081CA7E}"/>
              </a:ext>
            </a:extLst>
          </p:cNvPr>
          <p:cNvSpPr txBox="1"/>
          <p:nvPr/>
        </p:nvSpPr>
        <p:spPr>
          <a:xfrm>
            <a:off x="576164" y="1890580"/>
            <a:ext cx="17591658" cy="1200329"/>
          </a:xfrm>
          <a:prstGeom prst="rect">
            <a:avLst/>
          </a:prstGeom>
          <a:noFill/>
        </p:spPr>
        <p:txBody>
          <a:bodyPr wrap="square">
            <a:spAutoFit/>
          </a:bodyPr>
          <a:lstStyle/>
          <a:p>
            <a:pPr algn="just"/>
            <a:r>
              <a:rPr lang="en-US" b="1" dirty="0">
                <a:solidFill>
                  <a:schemeClr val="bg1"/>
                </a:solidFill>
              </a:rPr>
              <a:t>3.3.4 Accuracy and Consistency of The Number of Local ABS (Australian Bureau of Statistics) Statistical Area 4</a:t>
            </a:r>
          </a:p>
          <a:p>
            <a:pPr algn="just"/>
            <a:r>
              <a:rPr lang="en-US" dirty="0">
                <a:solidFill>
                  <a:schemeClr val="bg1"/>
                </a:solidFill>
              </a:rPr>
              <a:t>Based on the Australian Statistical Geography Standard (ASGS), ABS SA4 consists of 19 areas. Because of in the Crash Data Set, we have a column for Local ABS Statistical Area 4, therefore, in the SPER Data Set, we verified that the ABS SA4 column only includes these 19 areas with regard to the Outstanding Balance. We used Python code to perform this verification (see Appendix 1.8)</a:t>
            </a:r>
          </a:p>
        </p:txBody>
      </p:sp>
      <p:pic>
        <p:nvPicPr>
          <p:cNvPr id="5" name="Picture 4">
            <a:extLst>
              <a:ext uri="{FF2B5EF4-FFF2-40B4-BE49-F238E27FC236}">
                <a16:creationId xmlns:a16="http://schemas.microsoft.com/office/drawing/2014/main" id="{951915B6-FFC4-81C5-9DE2-5A064FE4BCA6}"/>
              </a:ext>
            </a:extLst>
          </p:cNvPr>
          <p:cNvPicPr>
            <a:picLocks noChangeAspect="1"/>
          </p:cNvPicPr>
          <p:nvPr/>
        </p:nvPicPr>
        <p:blipFill>
          <a:blip r:embed="rId4"/>
          <a:stretch>
            <a:fillRect/>
          </a:stretch>
        </p:blipFill>
        <p:spPr>
          <a:xfrm>
            <a:off x="9004984" y="2970436"/>
            <a:ext cx="6754907" cy="3953903"/>
          </a:xfrm>
          <a:prstGeom prst="rect">
            <a:avLst/>
          </a:prstGeom>
        </p:spPr>
      </p:pic>
      <p:pic>
        <p:nvPicPr>
          <p:cNvPr id="8" name="Picture 7">
            <a:extLst>
              <a:ext uri="{FF2B5EF4-FFF2-40B4-BE49-F238E27FC236}">
                <a16:creationId xmlns:a16="http://schemas.microsoft.com/office/drawing/2014/main" id="{39C12796-3D91-9B26-FA8E-BDC5CFB88825}"/>
              </a:ext>
            </a:extLst>
          </p:cNvPr>
          <p:cNvPicPr>
            <a:picLocks noChangeAspect="1"/>
          </p:cNvPicPr>
          <p:nvPr/>
        </p:nvPicPr>
        <p:blipFill>
          <a:blip r:embed="rId5"/>
          <a:stretch>
            <a:fillRect/>
          </a:stretch>
        </p:blipFill>
        <p:spPr>
          <a:xfrm>
            <a:off x="2874354" y="2905206"/>
            <a:ext cx="5575723" cy="7438702"/>
          </a:xfrm>
          <a:prstGeom prst="rect">
            <a:avLst/>
          </a:prstGeom>
        </p:spPr>
      </p:pic>
      <p:pic>
        <p:nvPicPr>
          <p:cNvPr id="12" name="Picture 11">
            <a:extLst>
              <a:ext uri="{FF2B5EF4-FFF2-40B4-BE49-F238E27FC236}">
                <a16:creationId xmlns:a16="http://schemas.microsoft.com/office/drawing/2014/main" id="{A43D0BAD-D1A7-848B-C58D-3845E5AFB3F8}"/>
              </a:ext>
            </a:extLst>
          </p:cNvPr>
          <p:cNvPicPr>
            <a:picLocks noChangeAspect="1"/>
          </p:cNvPicPr>
          <p:nvPr/>
        </p:nvPicPr>
        <p:blipFill>
          <a:blip r:embed="rId6"/>
          <a:stretch>
            <a:fillRect/>
          </a:stretch>
        </p:blipFill>
        <p:spPr>
          <a:xfrm>
            <a:off x="9004984" y="7468373"/>
            <a:ext cx="6836876" cy="2891021"/>
          </a:xfrm>
          <a:prstGeom prst="rect">
            <a:avLst/>
          </a:prstGeom>
        </p:spPr>
      </p:pic>
      <p:sp>
        <p:nvSpPr>
          <p:cNvPr id="13" name="TextBox 12">
            <a:extLst>
              <a:ext uri="{FF2B5EF4-FFF2-40B4-BE49-F238E27FC236}">
                <a16:creationId xmlns:a16="http://schemas.microsoft.com/office/drawing/2014/main" id="{20A5351D-DDF1-F3BA-83CA-4AA61803E171}"/>
              </a:ext>
            </a:extLst>
          </p:cNvPr>
          <p:cNvSpPr txBox="1"/>
          <p:nvPr/>
        </p:nvSpPr>
        <p:spPr>
          <a:xfrm>
            <a:off x="8988291" y="7099041"/>
            <a:ext cx="6853569" cy="369332"/>
          </a:xfrm>
          <a:prstGeom prst="rect">
            <a:avLst/>
          </a:prstGeom>
          <a:solidFill>
            <a:schemeClr val="accent3"/>
          </a:solidFill>
        </p:spPr>
        <p:txBody>
          <a:bodyPr wrap="square" rtlCol="0">
            <a:spAutoFit/>
          </a:bodyPr>
          <a:lstStyle/>
          <a:p>
            <a:pPr marL="285750" indent="-285750" algn="ctr">
              <a:buFont typeface="Wingdings" panose="05000000000000000000" pitchFamily="2" charset="2"/>
              <a:buChar char="ü"/>
            </a:pPr>
            <a:r>
              <a:rPr lang="en-US" dirty="0"/>
              <a:t>SA4 NAME CONSISTS OF 19 AREAS</a:t>
            </a:r>
            <a:endParaRPr lang="en-ID" dirty="0"/>
          </a:p>
        </p:txBody>
      </p:sp>
    </p:spTree>
    <p:extLst>
      <p:ext uri="{BB962C8B-B14F-4D97-AF65-F5344CB8AC3E}">
        <p14:creationId xmlns:p14="http://schemas.microsoft.com/office/powerpoint/2010/main" val="1483855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3. Is The Data Fit for Use?</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604481" y="2630753"/>
            <a:ext cx="26712878" cy="3341573"/>
          </a:xfrm>
          <a:prstGeom prst="rect">
            <a:avLst/>
          </a:prstGeom>
        </p:spPr>
      </p:pic>
      <p:sp>
        <p:nvSpPr>
          <p:cNvPr id="55" name="TextBox 55"/>
          <p:cNvSpPr txBox="1"/>
          <p:nvPr/>
        </p:nvSpPr>
        <p:spPr>
          <a:xfrm>
            <a:off x="16696348" y="9594317"/>
            <a:ext cx="1710487" cy="359925"/>
          </a:xfrm>
          <a:prstGeom prst="rect">
            <a:avLst/>
          </a:prstGeom>
        </p:spPr>
        <p:txBody>
          <a:bodyPr lIns="0" tIns="0" rIns="0" bIns="0" rtlCol="0" anchor="t">
            <a:spAutoFit/>
          </a:bodyPr>
          <a:lstStyle/>
          <a:p>
            <a:pPr marL="0" marR="0" lvl="0" indent="0" algn="r" defTabSz="950519" rtl="0" eaLnBrk="1" fontAlgn="auto" latinLnBrk="0" hangingPunct="1">
              <a:lnSpc>
                <a:spcPts val="2742"/>
              </a:lnSpc>
              <a:spcBef>
                <a:spcPts val="0"/>
              </a:spcBef>
              <a:spcAft>
                <a:spcPts val="0"/>
              </a:spcAft>
              <a:buClrTx/>
              <a:buSzTx/>
              <a:buFontTx/>
              <a:buNone/>
              <a:tabLst/>
              <a:defRPr/>
            </a:pPr>
            <a:r>
              <a:rPr kumimoji="0" lang="en-US" sz="2742" b="0" i="0" u="none" strike="noStrike" kern="1200" cap="none" spc="0" normalizeH="0" baseline="0" noProof="0">
                <a:ln>
                  <a:noFill/>
                </a:ln>
                <a:solidFill>
                  <a:srgbClr val="FFFFFF"/>
                </a:solidFill>
                <a:effectLst/>
                <a:uLnTx/>
                <a:uFillTx/>
                <a:latin typeface="Agrandir"/>
                <a:ea typeface="+mn-ea"/>
                <a:cs typeface="+mn-cs"/>
              </a:rPr>
              <a:t>06</a:t>
            </a:r>
          </a:p>
        </p:txBody>
      </p:sp>
      <p:pic>
        <p:nvPicPr>
          <p:cNvPr id="4" name="Picture 3">
            <a:extLst>
              <a:ext uri="{FF2B5EF4-FFF2-40B4-BE49-F238E27FC236}">
                <a16:creationId xmlns:a16="http://schemas.microsoft.com/office/drawing/2014/main" id="{8E8BE1F8-A0E1-81A7-881A-4DEE2968DC93}"/>
              </a:ext>
            </a:extLst>
          </p:cNvPr>
          <p:cNvPicPr>
            <a:picLocks noChangeAspect="1"/>
          </p:cNvPicPr>
          <p:nvPr/>
        </p:nvPicPr>
        <p:blipFill>
          <a:blip r:embed="rId4"/>
          <a:stretch>
            <a:fillRect/>
          </a:stretch>
        </p:blipFill>
        <p:spPr>
          <a:xfrm>
            <a:off x="576164" y="3258468"/>
            <a:ext cx="13427348" cy="4450467"/>
          </a:xfrm>
          <a:prstGeom prst="rect">
            <a:avLst/>
          </a:prstGeom>
        </p:spPr>
      </p:pic>
      <p:sp>
        <p:nvSpPr>
          <p:cNvPr id="3" name="TextBox 2">
            <a:extLst>
              <a:ext uri="{FF2B5EF4-FFF2-40B4-BE49-F238E27FC236}">
                <a16:creationId xmlns:a16="http://schemas.microsoft.com/office/drawing/2014/main" id="{C8D76A40-A030-CCAD-915E-CC63668E1AE6}"/>
              </a:ext>
            </a:extLst>
          </p:cNvPr>
          <p:cNvSpPr txBox="1"/>
          <p:nvPr/>
        </p:nvSpPr>
        <p:spPr>
          <a:xfrm>
            <a:off x="576164" y="1119585"/>
            <a:ext cx="15697744" cy="369332"/>
          </a:xfrm>
          <a:prstGeom prst="rect">
            <a:avLst/>
          </a:prstGeom>
          <a:noFill/>
        </p:spPr>
        <p:txBody>
          <a:bodyPr wrap="square">
            <a:spAutoFit/>
          </a:bodyPr>
          <a:lstStyle/>
          <a:p>
            <a:r>
              <a:rPr lang="en-US" dirty="0">
                <a:solidFill>
                  <a:schemeClr val="bg1"/>
                </a:solidFill>
              </a:rPr>
              <a:t>The third step of the data science process is data preparation, which involves assessing and ensuring the fitness of the data for use.</a:t>
            </a:r>
            <a:endParaRPr lang="en-ID" dirty="0">
              <a:solidFill>
                <a:schemeClr val="bg1"/>
              </a:solidFill>
            </a:endParaRPr>
          </a:p>
        </p:txBody>
      </p:sp>
      <p:sp>
        <p:nvSpPr>
          <p:cNvPr id="5" name="TextBox 4">
            <a:extLst>
              <a:ext uri="{FF2B5EF4-FFF2-40B4-BE49-F238E27FC236}">
                <a16:creationId xmlns:a16="http://schemas.microsoft.com/office/drawing/2014/main" id="{2AC2E263-E159-4C3D-13FA-32848CB233D1}"/>
              </a:ext>
            </a:extLst>
          </p:cNvPr>
          <p:cNvSpPr txBox="1"/>
          <p:nvPr/>
        </p:nvSpPr>
        <p:spPr>
          <a:xfrm>
            <a:off x="576164" y="1767921"/>
            <a:ext cx="17591658" cy="923330"/>
          </a:xfrm>
          <a:prstGeom prst="rect">
            <a:avLst/>
          </a:prstGeom>
          <a:noFill/>
        </p:spPr>
        <p:txBody>
          <a:bodyPr wrap="square">
            <a:spAutoFit/>
          </a:bodyPr>
          <a:lstStyle/>
          <a:p>
            <a:pPr algn="just"/>
            <a:r>
              <a:rPr lang="en-US" b="1" dirty="0">
                <a:solidFill>
                  <a:schemeClr val="bg1"/>
                </a:solidFill>
              </a:rPr>
              <a:t>3.3.5 Year Consistency</a:t>
            </a:r>
          </a:p>
          <a:p>
            <a:pPr algn="just"/>
            <a:r>
              <a:rPr lang="en-US" dirty="0">
                <a:solidFill>
                  <a:schemeClr val="bg1"/>
                </a:solidFill>
              </a:rPr>
              <a:t>Since the SPER Data Set only contains data from 2021, we wanted to ensure that the Crash Data Set and the Factor of Crash Data Set also only included data from 2021 for balance and consistency. We used Python code to filter the data sets accordingly (see Appendix 1.9).</a:t>
            </a:r>
          </a:p>
        </p:txBody>
      </p:sp>
      <p:sp>
        <p:nvSpPr>
          <p:cNvPr id="6" name="TextBox 5">
            <a:extLst>
              <a:ext uri="{FF2B5EF4-FFF2-40B4-BE49-F238E27FC236}">
                <a16:creationId xmlns:a16="http://schemas.microsoft.com/office/drawing/2014/main" id="{3BC47491-775C-36EB-256C-63D796A8828F}"/>
              </a:ext>
            </a:extLst>
          </p:cNvPr>
          <p:cNvSpPr txBox="1"/>
          <p:nvPr/>
        </p:nvSpPr>
        <p:spPr>
          <a:xfrm>
            <a:off x="602291" y="2894701"/>
            <a:ext cx="6853569" cy="369332"/>
          </a:xfrm>
          <a:prstGeom prst="rect">
            <a:avLst/>
          </a:prstGeom>
          <a:solidFill>
            <a:schemeClr val="accent3"/>
          </a:solidFill>
        </p:spPr>
        <p:txBody>
          <a:bodyPr wrap="square" rtlCol="0">
            <a:spAutoFit/>
          </a:bodyPr>
          <a:lstStyle/>
          <a:p>
            <a:pPr marL="285750" indent="-285750" algn="ctr">
              <a:buFont typeface="Wingdings" panose="05000000000000000000" pitchFamily="2" charset="2"/>
              <a:buChar char="ü"/>
            </a:pPr>
            <a:r>
              <a:rPr lang="en-US" dirty="0"/>
              <a:t>FACTOR OF CRASH (2021 ONLY)</a:t>
            </a:r>
            <a:endParaRPr lang="en-ID" dirty="0"/>
          </a:p>
        </p:txBody>
      </p:sp>
    </p:spTree>
    <p:extLst>
      <p:ext uri="{BB962C8B-B14F-4D97-AF65-F5344CB8AC3E}">
        <p14:creationId xmlns:p14="http://schemas.microsoft.com/office/powerpoint/2010/main" val="291042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3. Is The Data Fit for Use?</a:t>
            </a:r>
          </a:p>
        </p:txBody>
      </p:sp>
      <p:pic>
        <p:nvPicPr>
          <p:cNvPr id="53" name="Picture 5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6604481" y="2630753"/>
            <a:ext cx="26712878" cy="3341573"/>
          </a:xfrm>
          <a:prstGeom prst="rect">
            <a:avLst/>
          </a:prstGeom>
        </p:spPr>
      </p:pic>
      <p:sp>
        <p:nvSpPr>
          <p:cNvPr id="55" name="TextBox 55"/>
          <p:cNvSpPr txBox="1"/>
          <p:nvPr/>
        </p:nvSpPr>
        <p:spPr>
          <a:xfrm>
            <a:off x="16696348" y="9594317"/>
            <a:ext cx="1710487" cy="359925"/>
          </a:xfrm>
          <a:prstGeom prst="rect">
            <a:avLst/>
          </a:prstGeom>
        </p:spPr>
        <p:txBody>
          <a:bodyPr lIns="0" tIns="0" rIns="0" bIns="0" rtlCol="0" anchor="t">
            <a:spAutoFit/>
          </a:bodyPr>
          <a:lstStyle/>
          <a:p>
            <a:pPr marL="0" marR="0" lvl="0" indent="0" algn="r" defTabSz="950519" rtl="0" eaLnBrk="1" fontAlgn="auto" latinLnBrk="0" hangingPunct="1">
              <a:lnSpc>
                <a:spcPts val="2742"/>
              </a:lnSpc>
              <a:spcBef>
                <a:spcPts val="0"/>
              </a:spcBef>
              <a:spcAft>
                <a:spcPts val="0"/>
              </a:spcAft>
              <a:buClrTx/>
              <a:buSzTx/>
              <a:buFontTx/>
              <a:buNone/>
              <a:tabLst/>
              <a:defRPr/>
            </a:pPr>
            <a:r>
              <a:rPr kumimoji="0" lang="en-US" sz="2742" b="0" i="0" u="none" strike="noStrike" kern="1200" cap="none" spc="0" normalizeH="0" baseline="0" noProof="0">
                <a:ln>
                  <a:noFill/>
                </a:ln>
                <a:solidFill>
                  <a:srgbClr val="FFFFFF"/>
                </a:solidFill>
                <a:effectLst/>
                <a:uLnTx/>
                <a:uFillTx/>
                <a:latin typeface="Agrandir"/>
                <a:ea typeface="+mn-ea"/>
                <a:cs typeface="+mn-cs"/>
              </a:rPr>
              <a:t>06</a:t>
            </a:r>
          </a:p>
        </p:txBody>
      </p:sp>
      <p:sp>
        <p:nvSpPr>
          <p:cNvPr id="3" name="TextBox 2">
            <a:extLst>
              <a:ext uri="{FF2B5EF4-FFF2-40B4-BE49-F238E27FC236}">
                <a16:creationId xmlns:a16="http://schemas.microsoft.com/office/drawing/2014/main" id="{C8D76A40-A030-CCAD-915E-CC63668E1AE6}"/>
              </a:ext>
            </a:extLst>
          </p:cNvPr>
          <p:cNvSpPr txBox="1"/>
          <p:nvPr/>
        </p:nvSpPr>
        <p:spPr>
          <a:xfrm>
            <a:off x="576164" y="1119585"/>
            <a:ext cx="15697744" cy="369332"/>
          </a:xfrm>
          <a:prstGeom prst="rect">
            <a:avLst/>
          </a:prstGeom>
          <a:noFill/>
        </p:spPr>
        <p:txBody>
          <a:bodyPr wrap="square">
            <a:spAutoFit/>
          </a:bodyPr>
          <a:lstStyle/>
          <a:p>
            <a:r>
              <a:rPr lang="en-US" dirty="0">
                <a:solidFill>
                  <a:schemeClr val="bg1"/>
                </a:solidFill>
              </a:rPr>
              <a:t>The third step of the data science process is data preparation, which involves assessing and ensuring the fitness of the data for use.</a:t>
            </a:r>
            <a:endParaRPr lang="en-ID" dirty="0">
              <a:solidFill>
                <a:schemeClr val="bg1"/>
              </a:solidFill>
            </a:endParaRPr>
          </a:p>
        </p:txBody>
      </p:sp>
      <p:sp>
        <p:nvSpPr>
          <p:cNvPr id="7" name="TextBox 18">
            <a:extLst>
              <a:ext uri="{FF2B5EF4-FFF2-40B4-BE49-F238E27FC236}">
                <a16:creationId xmlns:a16="http://schemas.microsoft.com/office/drawing/2014/main" id="{ACA51976-1DBB-3A17-A64E-4CC053387599}"/>
              </a:ext>
            </a:extLst>
          </p:cNvPr>
          <p:cNvSpPr txBox="1"/>
          <p:nvPr/>
        </p:nvSpPr>
        <p:spPr>
          <a:xfrm>
            <a:off x="707799" y="1904134"/>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3.4. Data Transformation</a:t>
            </a:r>
          </a:p>
        </p:txBody>
      </p:sp>
      <p:sp>
        <p:nvSpPr>
          <p:cNvPr id="4" name="文本框 11">
            <a:extLst>
              <a:ext uri="{FF2B5EF4-FFF2-40B4-BE49-F238E27FC236}">
                <a16:creationId xmlns:a16="http://schemas.microsoft.com/office/drawing/2014/main" id="{A21FEE66-0235-8A17-1A17-9BEA66ED85C5}"/>
              </a:ext>
            </a:extLst>
          </p:cNvPr>
          <p:cNvSpPr txBox="1"/>
          <p:nvPr/>
        </p:nvSpPr>
        <p:spPr>
          <a:xfrm>
            <a:off x="648172" y="2319056"/>
            <a:ext cx="17282160" cy="1729740"/>
          </a:xfrm>
          <a:prstGeom prst="rect">
            <a:avLst/>
          </a:prstGeom>
          <a:noFill/>
        </p:spPr>
        <p:txBody>
          <a:bodyPr wrap="square">
            <a:noAutofit/>
          </a:bodyPr>
          <a:lstStyle/>
          <a:p>
            <a:r>
              <a:rPr lang="en-US" b="1" dirty="0">
                <a:solidFill>
                  <a:srgbClr val="FFFFFF"/>
                </a:solidFill>
                <a:latin typeface="Agrandir"/>
              </a:rPr>
              <a:t>3.4.1 Factor of Crash</a:t>
            </a:r>
          </a:p>
          <a:p>
            <a:endParaRPr lang="en-US" b="1" dirty="0">
              <a:solidFill>
                <a:srgbClr val="FFFFFF"/>
              </a:solidFill>
              <a:latin typeface="Agrandir"/>
            </a:endParaRPr>
          </a:p>
          <a:p>
            <a:r>
              <a:rPr lang="en-US" dirty="0">
                <a:solidFill>
                  <a:srgbClr val="FFFFFF"/>
                </a:solidFill>
                <a:latin typeface="Agrandir"/>
              </a:rPr>
              <a:t>We converted four columns of Factor of Crash Data from string type to numerical type, replacing the values of 'yes' and 'no' with 1 and 0, respectively. This conversion will make it more convenient for us to perform data analysis on these columns. (See Appendix 1.11)</a:t>
            </a:r>
          </a:p>
        </p:txBody>
      </p:sp>
      <p:pic>
        <p:nvPicPr>
          <p:cNvPr id="5" name="图片 2">
            <a:extLst>
              <a:ext uri="{FF2B5EF4-FFF2-40B4-BE49-F238E27FC236}">
                <a16:creationId xmlns:a16="http://schemas.microsoft.com/office/drawing/2014/main" id="{E27CB5FA-B299-69A7-9A60-95336CA5DC1F}"/>
              </a:ext>
            </a:extLst>
          </p:cNvPr>
          <p:cNvPicPr>
            <a:picLocks noChangeAspect="1"/>
          </p:cNvPicPr>
          <p:nvPr>
            <p:custDataLst>
              <p:tags r:id="rId1"/>
            </p:custDataLst>
          </p:nvPr>
        </p:nvPicPr>
        <p:blipFill>
          <a:blip r:embed="rId7"/>
          <a:stretch>
            <a:fillRect/>
          </a:stretch>
        </p:blipFill>
        <p:spPr>
          <a:xfrm>
            <a:off x="829447" y="4429407"/>
            <a:ext cx="5900046" cy="4903143"/>
          </a:xfrm>
          <a:prstGeom prst="rect">
            <a:avLst/>
          </a:prstGeom>
        </p:spPr>
      </p:pic>
      <p:pic>
        <p:nvPicPr>
          <p:cNvPr id="6" name="图片 3">
            <a:extLst>
              <a:ext uri="{FF2B5EF4-FFF2-40B4-BE49-F238E27FC236}">
                <a16:creationId xmlns:a16="http://schemas.microsoft.com/office/drawing/2014/main" id="{ADB34E2D-405F-B85B-CF5D-2DC8E47BC373}"/>
              </a:ext>
            </a:extLst>
          </p:cNvPr>
          <p:cNvPicPr>
            <a:picLocks noChangeAspect="1"/>
          </p:cNvPicPr>
          <p:nvPr>
            <p:custDataLst>
              <p:tags r:id="rId2"/>
            </p:custDataLst>
          </p:nvPr>
        </p:nvPicPr>
        <p:blipFill>
          <a:blip r:embed="rId8"/>
          <a:srcRect b="2273"/>
          <a:stretch>
            <a:fillRect/>
          </a:stretch>
        </p:blipFill>
        <p:spPr>
          <a:xfrm>
            <a:off x="7200900" y="4429407"/>
            <a:ext cx="6192688" cy="4903144"/>
          </a:xfrm>
          <a:prstGeom prst="rect">
            <a:avLst/>
          </a:prstGeom>
        </p:spPr>
      </p:pic>
      <p:sp>
        <p:nvSpPr>
          <p:cNvPr id="9" name="文本框 4">
            <a:extLst>
              <a:ext uri="{FF2B5EF4-FFF2-40B4-BE49-F238E27FC236}">
                <a16:creationId xmlns:a16="http://schemas.microsoft.com/office/drawing/2014/main" id="{013D7E0A-0233-A34E-3BBF-154675CB0E5E}"/>
              </a:ext>
            </a:extLst>
          </p:cNvPr>
          <p:cNvSpPr txBox="1"/>
          <p:nvPr/>
        </p:nvSpPr>
        <p:spPr>
          <a:xfrm>
            <a:off x="829447" y="4059224"/>
            <a:ext cx="5900046" cy="400110"/>
          </a:xfrm>
          <a:prstGeom prst="rect">
            <a:avLst/>
          </a:prstGeom>
          <a:solidFill>
            <a:schemeClr val="accent3">
              <a:lumMod val="75000"/>
            </a:schemeClr>
          </a:solidFill>
        </p:spPr>
        <p:txBody>
          <a:bodyPr wrap="square" rtlCol="0">
            <a:spAutoFit/>
          </a:bodyPr>
          <a:lstStyle/>
          <a:p>
            <a:pPr algn="ctr"/>
            <a:r>
              <a:rPr lang="en-US" altLang="zh-CN" sz="2000" dirty="0">
                <a:solidFill>
                  <a:srgbClr val="FF0000"/>
                </a:solidFill>
              </a:rPr>
              <a:t>Data in string</a:t>
            </a:r>
          </a:p>
        </p:txBody>
      </p:sp>
      <p:sp>
        <p:nvSpPr>
          <p:cNvPr id="10" name="文本框 5">
            <a:extLst>
              <a:ext uri="{FF2B5EF4-FFF2-40B4-BE49-F238E27FC236}">
                <a16:creationId xmlns:a16="http://schemas.microsoft.com/office/drawing/2014/main" id="{5BD619D3-8C6F-8D45-8E90-8291F94E0D4D}"/>
              </a:ext>
            </a:extLst>
          </p:cNvPr>
          <p:cNvSpPr txBox="1"/>
          <p:nvPr>
            <p:custDataLst>
              <p:tags r:id="rId3"/>
            </p:custDataLst>
          </p:nvPr>
        </p:nvSpPr>
        <p:spPr>
          <a:xfrm>
            <a:off x="7204747" y="4067808"/>
            <a:ext cx="6192688" cy="400110"/>
          </a:xfrm>
          <a:prstGeom prst="rect">
            <a:avLst/>
          </a:prstGeom>
          <a:solidFill>
            <a:schemeClr val="accent3">
              <a:lumMod val="75000"/>
            </a:schemeClr>
          </a:solidFill>
        </p:spPr>
        <p:txBody>
          <a:bodyPr wrap="square" rtlCol="0">
            <a:spAutoFit/>
          </a:bodyPr>
          <a:lstStyle/>
          <a:p>
            <a:pPr marL="457200" indent="-457200" algn="ctr">
              <a:buFont typeface="Wingdings" panose="05000000000000000000" pitchFamily="2" charset="2"/>
              <a:buChar char="ü"/>
            </a:pPr>
            <a:r>
              <a:rPr lang="en-US" altLang="zh-CN" sz="2000" dirty="0">
                <a:solidFill>
                  <a:schemeClr val="bg1"/>
                </a:solidFill>
              </a:rPr>
              <a:t> Data in numeric</a:t>
            </a:r>
          </a:p>
        </p:txBody>
      </p:sp>
    </p:spTree>
    <p:extLst>
      <p:ext uri="{BB962C8B-B14F-4D97-AF65-F5344CB8AC3E}">
        <p14:creationId xmlns:p14="http://schemas.microsoft.com/office/powerpoint/2010/main" val="3124769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3. Is The Data Fit for Use?</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604481" y="2630753"/>
            <a:ext cx="26712878" cy="3341573"/>
          </a:xfrm>
          <a:prstGeom prst="rect">
            <a:avLst/>
          </a:prstGeom>
        </p:spPr>
      </p:pic>
      <p:sp>
        <p:nvSpPr>
          <p:cNvPr id="3" name="TextBox 2">
            <a:extLst>
              <a:ext uri="{FF2B5EF4-FFF2-40B4-BE49-F238E27FC236}">
                <a16:creationId xmlns:a16="http://schemas.microsoft.com/office/drawing/2014/main" id="{C8D76A40-A030-CCAD-915E-CC63668E1AE6}"/>
              </a:ext>
            </a:extLst>
          </p:cNvPr>
          <p:cNvSpPr txBox="1"/>
          <p:nvPr/>
        </p:nvSpPr>
        <p:spPr>
          <a:xfrm>
            <a:off x="576164" y="1119585"/>
            <a:ext cx="15697744" cy="369332"/>
          </a:xfrm>
          <a:prstGeom prst="rect">
            <a:avLst/>
          </a:prstGeom>
          <a:noFill/>
        </p:spPr>
        <p:txBody>
          <a:bodyPr wrap="square">
            <a:spAutoFit/>
          </a:bodyPr>
          <a:lstStyle/>
          <a:p>
            <a:r>
              <a:rPr lang="en-US" dirty="0">
                <a:solidFill>
                  <a:schemeClr val="bg1"/>
                </a:solidFill>
              </a:rPr>
              <a:t>The third step of the data science process is data preparation, which involves assessing and ensuring the fitness of the data for use.</a:t>
            </a:r>
            <a:endParaRPr lang="en-ID" dirty="0">
              <a:solidFill>
                <a:schemeClr val="bg1"/>
              </a:solidFill>
            </a:endParaRPr>
          </a:p>
        </p:txBody>
      </p:sp>
      <p:sp>
        <p:nvSpPr>
          <p:cNvPr id="7" name="TextBox 18">
            <a:extLst>
              <a:ext uri="{FF2B5EF4-FFF2-40B4-BE49-F238E27FC236}">
                <a16:creationId xmlns:a16="http://schemas.microsoft.com/office/drawing/2014/main" id="{ACA51976-1DBB-3A17-A64E-4CC053387599}"/>
              </a:ext>
            </a:extLst>
          </p:cNvPr>
          <p:cNvSpPr txBox="1"/>
          <p:nvPr/>
        </p:nvSpPr>
        <p:spPr>
          <a:xfrm>
            <a:off x="627953" y="1460639"/>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3.4. Data Transformation</a:t>
            </a:r>
          </a:p>
        </p:txBody>
      </p:sp>
      <p:sp>
        <p:nvSpPr>
          <p:cNvPr id="4" name="文本框 11">
            <a:extLst>
              <a:ext uri="{FF2B5EF4-FFF2-40B4-BE49-F238E27FC236}">
                <a16:creationId xmlns:a16="http://schemas.microsoft.com/office/drawing/2014/main" id="{A21FEE66-0235-8A17-1A17-9BEA66ED85C5}"/>
              </a:ext>
            </a:extLst>
          </p:cNvPr>
          <p:cNvSpPr txBox="1"/>
          <p:nvPr/>
        </p:nvSpPr>
        <p:spPr>
          <a:xfrm>
            <a:off x="568326" y="1875561"/>
            <a:ext cx="17282160" cy="1729740"/>
          </a:xfrm>
          <a:prstGeom prst="rect">
            <a:avLst/>
          </a:prstGeom>
          <a:noFill/>
        </p:spPr>
        <p:txBody>
          <a:bodyPr wrap="square">
            <a:noAutofit/>
          </a:bodyPr>
          <a:lstStyle/>
          <a:p>
            <a:r>
              <a:rPr lang="en-US" b="1" dirty="0">
                <a:solidFill>
                  <a:srgbClr val="FFFFFF"/>
                </a:solidFill>
                <a:latin typeface="Agrandir"/>
              </a:rPr>
              <a:t>3.4.2 </a:t>
            </a:r>
            <a:r>
              <a:rPr lang="en-US" b="1" dirty="0" err="1">
                <a:solidFill>
                  <a:srgbClr val="FFFFFF"/>
                </a:solidFill>
                <a:latin typeface="Agrandir"/>
              </a:rPr>
              <a:t>Outsanding</a:t>
            </a:r>
            <a:r>
              <a:rPr lang="en-US" b="1" dirty="0">
                <a:solidFill>
                  <a:srgbClr val="FFFFFF"/>
                </a:solidFill>
                <a:latin typeface="Agrandir"/>
              </a:rPr>
              <a:t> Balance of SPER</a:t>
            </a:r>
          </a:p>
          <a:p>
            <a:r>
              <a:rPr lang="en-US" dirty="0">
                <a:solidFill>
                  <a:srgbClr val="FFFFFF"/>
                </a:solidFill>
                <a:latin typeface="Agrandir"/>
              </a:rPr>
              <a:t>We found that the outstanding balance in the SPER dataset was in string format, which prevented us from performing calculations on it. To address this issue, we converted the column to numeric format using Python code (See Appendix 1.12).</a:t>
            </a:r>
          </a:p>
          <a:p>
            <a:endParaRPr lang="en-US" dirty="0">
              <a:solidFill>
                <a:srgbClr val="FFFFFF"/>
              </a:solidFill>
              <a:latin typeface="Agrandir"/>
            </a:endParaRPr>
          </a:p>
          <a:p>
            <a:endParaRPr lang="en-US" dirty="0">
              <a:solidFill>
                <a:srgbClr val="FFFFFF"/>
              </a:solidFill>
              <a:latin typeface="Agrandir"/>
            </a:endParaRPr>
          </a:p>
        </p:txBody>
      </p:sp>
      <p:pic>
        <p:nvPicPr>
          <p:cNvPr id="11" name="Picture 10">
            <a:extLst>
              <a:ext uri="{FF2B5EF4-FFF2-40B4-BE49-F238E27FC236}">
                <a16:creationId xmlns:a16="http://schemas.microsoft.com/office/drawing/2014/main" id="{8D2136BB-ABD6-5BEF-5E06-C41EDA3AD53C}"/>
              </a:ext>
            </a:extLst>
          </p:cNvPr>
          <p:cNvPicPr>
            <a:picLocks noChangeAspect="1"/>
          </p:cNvPicPr>
          <p:nvPr/>
        </p:nvPicPr>
        <p:blipFill>
          <a:blip r:embed="rId4"/>
          <a:stretch>
            <a:fillRect/>
          </a:stretch>
        </p:blipFill>
        <p:spPr>
          <a:xfrm>
            <a:off x="811462" y="3391037"/>
            <a:ext cx="6153195" cy="2247916"/>
          </a:xfrm>
          <a:prstGeom prst="rect">
            <a:avLst/>
          </a:prstGeom>
        </p:spPr>
      </p:pic>
      <p:sp>
        <p:nvSpPr>
          <p:cNvPr id="12" name="TextBox 11">
            <a:extLst>
              <a:ext uri="{FF2B5EF4-FFF2-40B4-BE49-F238E27FC236}">
                <a16:creationId xmlns:a16="http://schemas.microsoft.com/office/drawing/2014/main" id="{174320C1-B4EB-2EDE-F8A8-732E144E1650}"/>
              </a:ext>
            </a:extLst>
          </p:cNvPr>
          <p:cNvSpPr txBox="1"/>
          <p:nvPr/>
        </p:nvSpPr>
        <p:spPr>
          <a:xfrm>
            <a:off x="811462" y="3021705"/>
            <a:ext cx="6153195" cy="369332"/>
          </a:xfrm>
          <a:prstGeom prst="rect">
            <a:avLst/>
          </a:prstGeom>
          <a:solidFill>
            <a:schemeClr val="accent3"/>
          </a:solidFill>
        </p:spPr>
        <p:txBody>
          <a:bodyPr wrap="square" rtlCol="0">
            <a:spAutoFit/>
          </a:bodyPr>
          <a:lstStyle/>
          <a:p>
            <a:pPr algn="ctr"/>
            <a:r>
              <a:rPr lang="en-US" dirty="0">
                <a:solidFill>
                  <a:srgbClr val="FF0000"/>
                </a:solidFill>
              </a:rPr>
              <a:t>BEFORE CONVERTED</a:t>
            </a:r>
            <a:endParaRPr lang="en-ID" dirty="0">
              <a:solidFill>
                <a:srgbClr val="FF0000"/>
              </a:solidFill>
            </a:endParaRPr>
          </a:p>
        </p:txBody>
      </p:sp>
      <p:sp>
        <p:nvSpPr>
          <p:cNvPr id="17" name="TextBox 16">
            <a:extLst>
              <a:ext uri="{FF2B5EF4-FFF2-40B4-BE49-F238E27FC236}">
                <a16:creationId xmlns:a16="http://schemas.microsoft.com/office/drawing/2014/main" id="{12BD09D0-8849-F4F5-AD6D-E1062DB4FFBF}"/>
              </a:ext>
            </a:extLst>
          </p:cNvPr>
          <p:cNvSpPr txBox="1"/>
          <p:nvPr/>
        </p:nvSpPr>
        <p:spPr>
          <a:xfrm>
            <a:off x="7150680" y="3033724"/>
            <a:ext cx="6210345" cy="369332"/>
          </a:xfrm>
          <a:prstGeom prst="rect">
            <a:avLst/>
          </a:prstGeom>
          <a:solidFill>
            <a:schemeClr val="accent3"/>
          </a:solidFill>
        </p:spPr>
        <p:txBody>
          <a:bodyPr wrap="square" rtlCol="0">
            <a:spAutoFit/>
          </a:bodyPr>
          <a:lstStyle/>
          <a:p>
            <a:pPr marL="285750" indent="-285750" algn="ctr">
              <a:buFont typeface="Wingdings" panose="05000000000000000000" pitchFamily="2" charset="2"/>
              <a:buChar char="ü"/>
            </a:pPr>
            <a:r>
              <a:rPr lang="en-US" dirty="0"/>
              <a:t>AFTER CONVERTED</a:t>
            </a:r>
            <a:endParaRPr lang="en-ID" dirty="0"/>
          </a:p>
        </p:txBody>
      </p:sp>
      <p:pic>
        <p:nvPicPr>
          <p:cNvPr id="20" name="Picture 19">
            <a:extLst>
              <a:ext uri="{FF2B5EF4-FFF2-40B4-BE49-F238E27FC236}">
                <a16:creationId xmlns:a16="http://schemas.microsoft.com/office/drawing/2014/main" id="{718718E4-C985-1A8D-A2A8-D3729FB5D9E2}"/>
              </a:ext>
            </a:extLst>
          </p:cNvPr>
          <p:cNvPicPr>
            <a:picLocks noChangeAspect="1"/>
          </p:cNvPicPr>
          <p:nvPr/>
        </p:nvPicPr>
        <p:blipFill>
          <a:blip r:embed="rId5"/>
          <a:stretch>
            <a:fillRect/>
          </a:stretch>
        </p:blipFill>
        <p:spPr>
          <a:xfrm>
            <a:off x="811462" y="6714852"/>
            <a:ext cx="7704856" cy="3599684"/>
          </a:xfrm>
          <a:prstGeom prst="rect">
            <a:avLst/>
          </a:prstGeom>
        </p:spPr>
      </p:pic>
      <p:sp>
        <p:nvSpPr>
          <p:cNvPr id="21" name="TextBox 18">
            <a:extLst>
              <a:ext uri="{FF2B5EF4-FFF2-40B4-BE49-F238E27FC236}">
                <a16:creationId xmlns:a16="http://schemas.microsoft.com/office/drawing/2014/main" id="{80FFD5D2-51E6-5CBB-77A1-92D1B5DCB437}"/>
              </a:ext>
            </a:extLst>
          </p:cNvPr>
          <p:cNvSpPr txBox="1"/>
          <p:nvPr/>
        </p:nvSpPr>
        <p:spPr>
          <a:xfrm>
            <a:off x="543856" y="584967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3.5. Data Integration</a:t>
            </a:r>
          </a:p>
        </p:txBody>
      </p:sp>
      <p:sp>
        <p:nvSpPr>
          <p:cNvPr id="22" name="文本框 11">
            <a:extLst>
              <a:ext uri="{FF2B5EF4-FFF2-40B4-BE49-F238E27FC236}">
                <a16:creationId xmlns:a16="http://schemas.microsoft.com/office/drawing/2014/main" id="{F90D8BCC-2166-AF4C-456E-C0B8CC4FEDE0}"/>
              </a:ext>
            </a:extLst>
          </p:cNvPr>
          <p:cNvSpPr txBox="1"/>
          <p:nvPr/>
        </p:nvSpPr>
        <p:spPr>
          <a:xfrm>
            <a:off x="720180" y="6243175"/>
            <a:ext cx="17282160" cy="1729740"/>
          </a:xfrm>
          <a:prstGeom prst="rect">
            <a:avLst/>
          </a:prstGeom>
          <a:noFill/>
        </p:spPr>
        <p:txBody>
          <a:bodyPr wrap="square">
            <a:noAutofit/>
          </a:bodyPr>
          <a:lstStyle/>
          <a:p>
            <a:r>
              <a:rPr lang="en-US" dirty="0">
                <a:solidFill>
                  <a:schemeClr val="bg1"/>
                </a:solidFill>
                <a:latin typeface="Agrandir"/>
              </a:rPr>
              <a:t>To make our data analysis tasks more efficient, effective, and insightful, we used Python code to integrate multiple datasets into one data file (see Appendix 1.10).</a:t>
            </a:r>
          </a:p>
        </p:txBody>
      </p:sp>
      <p:pic>
        <p:nvPicPr>
          <p:cNvPr id="24" name="Picture 23">
            <a:extLst>
              <a:ext uri="{FF2B5EF4-FFF2-40B4-BE49-F238E27FC236}">
                <a16:creationId xmlns:a16="http://schemas.microsoft.com/office/drawing/2014/main" id="{22B1780C-5571-1E36-2E5D-EBE015C4ACFB}"/>
              </a:ext>
            </a:extLst>
          </p:cNvPr>
          <p:cNvPicPr>
            <a:picLocks noChangeAspect="1"/>
          </p:cNvPicPr>
          <p:nvPr/>
        </p:nvPicPr>
        <p:blipFill>
          <a:blip r:embed="rId6"/>
          <a:stretch>
            <a:fillRect/>
          </a:stretch>
        </p:blipFill>
        <p:spPr>
          <a:xfrm>
            <a:off x="7150680" y="3414849"/>
            <a:ext cx="6210345" cy="2247916"/>
          </a:xfrm>
          <a:prstGeom prst="rect">
            <a:avLst/>
          </a:prstGeom>
        </p:spPr>
      </p:pic>
    </p:spTree>
    <p:extLst>
      <p:ext uri="{BB962C8B-B14F-4D97-AF65-F5344CB8AC3E}">
        <p14:creationId xmlns:p14="http://schemas.microsoft.com/office/powerpoint/2010/main" val="876167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2304356" y="4265089"/>
            <a:ext cx="15121680" cy="2154436"/>
          </a:xfrm>
          <a:prstGeom prst="rect">
            <a:avLst/>
          </a:prstGeom>
        </p:spPr>
        <p:txBody>
          <a:bodyPr wrap="square" lIns="0" tIns="0" rIns="0" bIns="0" rtlCol="0" anchor="t">
            <a:spAutoFit/>
          </a:bodyPr>
          <a:lstStyle/>
          <a:p>
            <a:pPr marL="0" marR="0" lvl="0" indent="0" algn="ctr"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STEP 4.</a:t>
            </a:r>
          </a:p>
          <a:p>
            <a:pPr marL="0" marR="0" lvl="0" indent="0" algn="ctr"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732272" y="2702761"/>
            <a:ext cx="26712878" cy="3341573"/>
          </a:xfrm>
          <a:prstGeom prst="rect">
            <a:avLst/>
          </a:prstGeom>
        </p:spPr>
      </p:pic>
      <p:pic>
        <p:nvPicPr>
          <p:cNvPr id="3" name="Picture 53">
            <a:extLst>
              <a:ext uri="{FF2B5EF4-FFF2-40B4-BE49-F238E27FC236}">
                <a16:creationId xmlns:a16="http://schemas.microsoft.com/office/drawing/2014/main" id="{2B0D2EEE-5767-2AAF-EF0D-0696840370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12636260" y="3350833"/>
            <a:ext cx="26712878" cy="3341573"/>
          </a:xfrm>
          <a:prstGeom prst="rect">
            <a:avLst/>
          </a:prstGeom>
        </p:spPr>
      </p:pic>
    </p:spTree>
    <p:extLst>
      <p:ext uri="{BB962C8B-B14F-4D97-AF65-F5344CB8AC3E}">
        <p14:creationId xmlns:p14="http://schemas.microsoft.com/office/powerpoint/2010/main" val="498820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dirty="0">
                <a:solidFill>
                  <a:srgbClr val="FFFFFF"/>
                </a:solidFill>
                <a:latin typeface="Agrandir"/>
              </a:rPr>
              <a:t>4.1.1 Exploration Top 5 Crash Location in The Queensland</a:t>
            </a:r>
          </a:p>
          <a:p>
            <a:r>
              <a:rPr lang="en-US" dirty="0">
                <a:solidFill>
                  <a:srgbClr val="FFFFFF"/>
                </a:solidFill>
                <a:latin typeface="Agrandir"/>
              </a:rPr>
              <a:t>We are attempting to identify patterns in the occurrence of crashes throughout the year in various locations, such as police regions, police districts, SA4 regions, local government areas, and suburbs. (Code in Appendix 2.1)</a:t>
            </a:r>
          </a:p>
        </p:txBody>
      </p:sp>
      <p:pic>
        <p:nvPicPr>
          <p:cNvPr id="10" name="Picture 9" descr="Chart&#10;&#10;Description automatically generated">
            <a:extLst>
              <a:ext uri="{FF2B5EF4-FFF2-40B4-BE49-F238E27FC236}">
                <a16:creationId xmlns:a16="http://schemas.microsoft.com/office/drawing/2014/main" id="{4D61B368-82CC-0DCF-5C45-2955463FC1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887" y="3182127"/>
            <a:ext cx="12192000" cy="7368406"/>
          </a:xfrm>
          <a:prstGeom prst="rect">
            <a:avLst/>
          </a:prstGeom>
        </p:spPr>
      </p:pic>
      <p:sp>
        <p:nvSpPr>
          <p:cNvPr id="13" name="TextBox 12">
            <a:extLst>
              <a:ext uri="{FF2B5EF4-FFF2-40B4-BE49-F238E27FC236}">
                <a16:creationId xmlns:a16="http://schemas.microsoft.com/office/drawing/2014/main" id="{70696F97-9F07-0DDD-B0F6-16FDA371A3EB}"/>
              </a:ext>
            </a:extLst>
          </p:cNvPr>
          <p:cNvSpPr txBox="1"/>
          <p:nvPr/>
        </p:nvSpPr>
        <p:spPr>
          <a:xfrm>
            <a:off x="12889532" y="3510757"/>
            <a:ext cx="5237548" cy="5016758"/>
          </a:xfrm>
          <a:prstGeom prst="rect">
            <a:avLst/>
          </a:prstGeom>
          <a:solidFill>
            <a:schemeClr val="accent5">
              <a:lumMod val="60000"/>
              <a:lumOff val="40000"/>
            </a:schemeClr>
          </a:solidFill>
        </p:spPr>
        <p:txBody>
          <a:bodyPr wrap="square" rtlCol="0">
            <a:spAutoFit/>
          </a:bodyPr>
          <a:lstStyle/>
          <a:p>
            <a:pPr algn="just"/>
            <a:r>
              <a:rPr lang="en-US" sz="2000" dirty="0"/>
              <a:t>The number of crashes that occurred across all areas fluctuated significantly throughout the year 2021. When considering the Local Government Areas, Brisbane City, Gold Coast City, Logan City, Moreton Bay Region, and Sunshine Coast Region were the top five areas with the highest number of crashes throughout the year. Additionally, the Brisbane Police Regions had the highest crash rate in 2021, followed by the North Brisbane Police Districts. In terms of the Local ABS SA4 areas, the Gold Coast had the highest number of crashes throughout the year 2021. In conclusion, further investigation is needed to identify the factors contributing to the high number of crashes in the top five cities during 2021.</a:t>
            </a:r>
            <a:endParaRPr lang="en-ID" sz="1600" dirty="0"/>
          </a:p>
        </p:txBody>
      </p:sp>
      <p:sp>
        <p:nvSpPr>
          <p:cNvPr id="14" name="TextBox 13">
            <a:extLst>
              <a:ext uri="{FF2B5EF4-FFF2-40B4-BE49-F238E27FC236}">
                <a16:creationId xmlns:a16="http://schemas.microsoft.com/office/drawing/2014/main" id="{F250DBA7-962C-8E8C-24E1-6CF30DB287A0}"/>
              </a:ext>
            </a:extLst>
          </p:cNvPr>
          <p:cNvSpPr txBox="1"/>
          <p:nvPr/>
        </p:nvSpPr>
        <p:spPr>
          <a:xfrm>
            <a:off x="12889532" y="3182127"/>
            <a:ext cx="5237548"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spTree>
    <p:extLst>
      <p:ext uri="{BB962C8B-B14F-4D97-AF65-F5344CB8AC3E}">
        <p14:creationId xmlns:p14="http://schemas.microsoft.com/office/powerpoint/2010/main" val="870040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V="1">
            <a:off x="-13533523" y="1420417"/>
            <a:ext cx="26712878" cy="6005869"/>
          </a:xfrm>
          <a:prstGeom prst="rect">
            <a:avLst/>
          </a:prstGeom>
        </p:spPr>
      </p:pic>
      <p:sp>
        <p:nvSpPr>
          <p:cNvPr id="5" name="TextBox 5"/>
          <p:cNvSpPr txBox="1"/>
          <p:nvPr/>
        </p:nvSpPr>
        <p:spPr>
          <a:xfrm>
            <a:off x="12385476" y="-2852"/>
            <a:ext cx="7397640" cy="1378198"/>
          </a:xfrm>
          <a:prstGeom prst="rect">
            <a:avLst/>
          </a:prstGeom>
        </p:spPr>
        <p:txBody>
          <a:bodyPr lIns="0" tIns="0" rIns="0" bIns="0" rtlCol="0" anchor="t">
            <a:spAutoFit/>
          </a:bodyPr>
          <a:lstStyle/>
          <a:p>
            <a:pPr defTabSz="950519">
              <a:lnSpc>
                <a:spcPts val="11862"/>
              </a:lnSpc>
            </a:pPr>
            <a:r>
              <a:rPr lang="en-US" sz="6000" dirty="0">
                <a:solidFill>
                  <a:srgbClr val="B9F200"/>
                </a:solidFill>
                <a:latin typeface="Agrandir"/>
              </a:rPr>
              <a:t>Our Background</a:t>
            </a:r>
          </a:p>
        </p:txBody>
      </p:sp>
      <p:sp>
        <p:nvSpPr>
          <p:cNvPr id="6" name="TextBox 6"/>
          <p:cNvSpPr txBox="1"/>
          <p:nvPr/>
        </p:nvSpPr>
        <p:spPr>
          <a:xfrm>
            <a:off x="10297244" y="1890316"/>
            <a:ext cx="7751163" cy="3103798"/>
          </a:xfrm>
          <a:prstGeom prst="rect">
            <a:avLst/>
          </a:prstGeom>
        </p:spPr>
        <p:txBody>
          <a:bodyPr lIns="0" tIns="0" rIns="0" bIns="0" rtlCol="0" anchor="t">
            <a:spAutoFit/>
          </a:bodyPr>
          <a:lstStyle/>
          <a:p>
            <a:pPr algn="just" defTabSz="950519">
              <a:lnSpc>
                <a:spcPts val="4133"/>
              </a:lnSpc>
            </a:pPr>
            <a:r>
              <a:rPr lang="en-US" sz="2756" dirty="0">
                <a:solidFill>
                  <a:srgbClr val="FFFFFF"/>
                </a:solidFill>
                <a:latin typeface="Agrandir"/>
              </a:rPr>
              <a:t>Queensland, like any other state in Australia, is facing road safety challenges that affect the well-being and economic growth of the state. The high number of road accidents and the inability to recover SPER debts affect not only the state's revenue but also the safety of its citizens</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5090303" y="8094510"/>
            <a:ext cx="1012105" cy="3333280"/>
          </a:xfrm>
          <a:prstGeom prst="rect">
            <a:avLst/>
          </a:prstGeom>
        </p:spPr>
      </p:pic>
      <p:sp>
        <p:nvSpPr>
          <p:cNvPr id="8" name="TextBox 8"/>
          <p:cNvSpPr txBox="1"/>
          <p:nvPr/>
        </p:nvSpPr>
        <p:spPr>
          <a:xfrm>
            <a:off x="16696348" y="9524476"/>
            <a:ext cx="1710487" cy="359925"/>
          </a:xfrm>
          <a:prstGeom prst="rect">
            <a:avLst/>
          </a:prstGeom>
        </p:spPr>
        <p:txBody>
          <a:bodyPr lIns="0" tIns="0" rIns="0" bIns="0" rtlCol="0" anchor="t">
            <a:spAutoFit/>
          </a:bodyPr>
          <a:lstStyle/>
          <a:p>
            <a:pPr algn="r" defTabSz="950519">
              <a:lnSpc>
                <a:spcPts val="2742"/>
              </a:lnSpc>
            </a:pPr>
            <a:r>
              <a:rPr lang="en-US" sz="2742">
                <a:solidFill>
                  <a:srgbClr val="B9F200"/>
                </a:solidFill>
                <a:latin typeface="Agrandir"/>
              </a:rPr>
              <a:t>03</a:t>
            </a:r>
          </a:p>
        </p:txBody>
      </p:sp>
      <p:pic>
        <p:nvPicPr>
          <p:cNvPr id="2050" name="Picture 2" descr="SPER debtors put on notice as agents seize vehicles across South Burnett |  The Courier Mail">
            <a:extLst>
              <a:ext uri="{FF2B5EF4-FFF2-40B4-BE49-F238E27FC236}">
                <a16:creationId xmlns:a16="http://schemas.microsoft.com/office/drawing/2014/main" id="{8FD39F0C-7AEE-B969-FEA5-B64BA36BF0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7298" y="372722"/>
            <a:ext cx="8185315" cy="61389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5">
            <a:extLst>
              <a:ext uri="{FF2B5EF4-FFF2-40B4-BE49-F238E27FC236}">
                <a16:creationId xmlns:a16="http://schemas.microsoft.com/office/drawing/2014/main" id="{29BF0119-26C5-6940-1AA5-B3DE2A3B4580}"/>
              </a:ext>
            </a:extLst>
          </p:cNvPr>
          <p:cNvSpPr txBox="1"/>
          <p:nvPr/>
        </p:nvSpPr>
        <p:spPr>
          <a:xfrm>
            <a:off x="5759956" y="6252273"/>
            <a:ext cx="10729976" cy="1347677"/>
          </a:xfrm>
          <a:prstGeom prst="rect">
            <a:avLst/>
          </a:prstGeom>
        </p:spPr>
        <p:txBody>
          <a:bodyPr wrap="square" lIns="0" tIns="0" rIns="0" bIns="0" rtlCol="0" anchor="t">
            <a:spAutoFit/>
          </a:bodyPr>
          <a:lstStyle/>
          <a:p>
            <a:pPr defTabSz="950519">
              <a:lnSpc>
                <a:spcPts val="11862"/>
              </a:lnSpc>
            </a:pPr>
            <a:r>
              <a:rPr lang="en-US" sz="6000" dirty="0">
                <a:solidFill>
                  <a:srgbClr val="B9F200"/>
                </a:solidFill>
                <a:latin typeface="Agrandir"/>
              </a:rPr>
              <a:t>Our Goals and Motivation</a:t>
            </a:r>
          </a:p>
        </p:txBody>
      </p:sp>
      <p:sp>
        <p:nvSpPr>
          <p:cNvPr id="10" name="TextBox 6">
            <a:extLst>
              <a:ext uri="{FF2B5EF4-FFF2-40B4-BE49-F238E27FC236}">
                <a16:creationId xmlns:a16="http://schemas.microsoft.com/office/drawing/2014/main" id="{93B5CEB8-90DA-CF94-5397-D50CEA2C04A6}"/>
              </a:ext>
            </a:extLst>
          </p:cNvPr>
          <p:cNvSpPr txBox="1"/>
          <p:nvPr/>
        </p:nvSpPr>
        <p:spPr>
          <a:xfrm>
            <a:off x="2861247" y="7503975"/>
            <a:ext cx="12503691" cy="3116559"/>
          </a:xfrm>
          <a:prstGeom prst="rect">
            <a:avLst/>
          </a:prstGeom>
        </p:spPr>
        <p:txBody>
          <a:bodyPr wrap="square" lIns="0" tIns="0" rIns="0" bIns="0" rtlCol="0" anchor="t">
            <a:spAutoFit/>
          </a:bodyPr>
          <a:lstStyle/>
          <a:p>
            <a:pPr marL="457200" indent="-457200" algn="just" defTabSz="950519">
              <a:lnSpc>
                <a:spcPts val="4133"/>
              </a:lnSpc>
              <a:buFont typeface="Wingdings" panose="05000000000000000000" pitchFamily="2" charset="2"/>
              <a:buChar char="ü"/>
            </a:pPr>
            <a:r>
              <a:rPr lang="en-US" sz="2756" dirty="0">
                <a:solidFill>
                  <a:srgbClr val="FFFFFF"/>
                </a:solidFill>
                <a:latin typeface="Agrandir"/>
              </a:rPr>
              <a:t>identify the factors that contribute to road accidents and SPER debt accumulation</a:t>
            </a:r>
          </a:p>
          <a:p>
            <a:pPr marL="457200" indent="-457200" algn="just" defTabSz="950519">
              <a:lnSpc>
                <a:spcPts val="4133"/>
              </a:lnSpc>
              <a:buFont typeface="Wingdings" panose="05000000000000000000" pitchFamily="2" charset="2"/>
              <a:buChar char="ü"/>
            </a:pPr>
            <a:r>
              <a:rPr lang="en-US" sz="2756" dirty="0">
                <a:solidFill>
                  <a:srgbClr val="FFFFFF"/>
                </a:solidFill>
                <a:latin typeface="Agrandir"/>
              </a:rPr>
              <a:t>help develop effective interventions, targeted enforcement strategies, and evidence-based campaigns to promote road safety and reduce SPER debt accumulation.</a:t>
            </a:r>
          </a:p>
          <a:p>
            <a:pPr marL="457200" indent="-457200" algn="just" defTabSz="950519">
              <a:lnSpc>
                <a:spcPts val="4133"/>
              </a:lnSpc>
              <a:buFont typeface="Wingdings" panose="05000000000000000000" pitchFamily="2" charset="2"/>
              <a:buChar char="ü"/>
            </a:pPr>
            <a:endParaRPr lang="en-US" sz="2756" dirty="0">
              <a:solidFill>
                <a:srgbClr val="FFFFFF"/>
              </a:solidFill>
              <a:latin typeface="Agrandir"/>
            </a:endParaRPr>
          </a:p>
          <a:p>
            <a:pPr marL="457200" indent="-457200" algn="just" defTabSz="950519">
              <a:lnSpc>
                <a:spcPts val="4133"/>
              </a:lnSpc>
              <a:buFont typeface="Wingdings" panose="05000000000000000000" pitchFamily="2" charset="2"/>
              <a:buChar char="ü"/>
            </a:pPr>
            <a:endParaRPr lang="en-US" sz="2756" dirty="0">
              <a:solidFill>
                <a:srgbClr val="FFFFFF"/>
              </a:solidFill>
              <a:latin typeface="Agrandi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rgbClr val="FFFFFF"/>
                </a:solidFill>
                <a:latin typeface="Agrandir"/>
              </a:rPr>
              <a:t>4.1.2 factors that contributed to the severity of the crashes in the top 5 Local Government Areas.</a:t>
            </a:r>
          </a:p>
          <a:p>
            <a:r>
              <a:rPr lang="en-US" dirty="0">
                <a:solidFill>
                  <a:srgbClr val="FFFFFF"/>
                </a:solidFill>
                <a:latin typeface="Agrandir"/>
              </a:rPr>
              <a:t>Based on the previous findings, we know that the top five areas with the highest number of crashes throughout the year are the Local Government Areas of Brisbane City, Gold Coast City, Logan City, Moreton Bay Region, and Sunshine Coast Region. Therefore, we will investigate further to identify the factors that contributed to the crashes in these areas. (Code in Appendix 2.2)</a:t>
            </a:r>
          </a:p>
        </p:txBody>
      </p:sp>
      <p:sp>
        <p:nvSpPr>
          <p:cNvPr id="15" name="TextBox 14">
            <a:extLst>
              <a:ext uri="{FF2B5EF4-FFF2-40B4-BE49-F238E27FC236}">
                <a16:creationId xmlns:a16="http://schemas.microsoft.com/office/drawing/2014/main" id="{F3F63278-E8F5-DC1A-BE75-9493FE7078B5}"/>
              </a:ext>
            </a:extLst>
          </p:cNvPr>
          <p:cNvSpPr txBox="1"/>
          <p:nvPr/>
        </p:nvSpPr>
        <p:spPr>
          <a:xfrm>
            <a:off x="637871" y="8742996"/>
            <a:ext cx="17037923" cy="1323439"/>
          </a:xfrm>
          <a:prstGeom prst="rect">
            <a:avLst/>
          </a:prstGeom>
          <a:solidFill>
            <a:schemeClr val="accent5">
              <a:lumMod val="60000"/>
              <a:lumOff val="40000"/>
            </a:schemeClr>
          </a:solidFill>
        </p:spPr>
        <p:txBody>
          <a:bodyPr wrap="square" rtlCol="0">
            <a:spAutoFit/>
          </a:bodyPr>
          <a:lstStyle/>
          <a:p>
            <a:pPr algn="just"/>
            <a:r>
              <a:rPr lang="en-US" sz="2000" dirty="0"/>
              <a:t>Based on the above diagram, the majority of crash severity incidents were classified as hospitalization and medical treatment. The three primary causes of crashes were the absence of traffic control, which accounted for 5000 cases, followed by operating traffic lights, which were responsible for approximately 1500 cases, and Give Way Signs, which caused 1000 cases. Interestingly, when examining driver speed, the highest number of crashes occurred at 60 km per hour, rather than at speeds of 100-110 km per hour.</a:t>
            </a:r>
            <a:endParaRPr lang="en-ID" sz="1600" dirty="0"/>
          </a:p>
        </p:txBody>
      </p:sp>
      <p:sp>
        <p:nvSpPr>
          <p:cNvPr id="16" name="TextBox 15">
            <a:extLst>
              <a:ext uri="{FF2B5EF4-FFF2-40B4-BE49-F238E27FC236}">
                <a16:creationId xmlns:a16="http://schemas.microsoft.com/office/drawing/2014/main" id="{E3D508B1-E5DE-D583-62EE-A9016DFF7A15}"/>
              </a:ext>
            </a:extLst>
          </p:cNvPr>
          <p:cNvSpPr txBox="1"/>
          <p:nvPr/>
        </p:nvSpPr>
        <p:spPr>
          <a:xfrm>
            <a:off x="634448" y="8373664"/>
            <a:ext cx="5237548"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pic>
        <p:nvPicPr>
          <p:cNvPr id="18" name="Picture 17">
            <a:extLst>
              <a:ext uri="{FF2B5EF4-FFF2-40B4-BE49-F238E27FC236}">
                <a16:creationId xmlns:a16="http://schemas.microsoft.com/office/drawing/2014/main" id="{AB838CA8-396F-21F8-5B2E-63F534BD4E41}"/>
              </a:ext>
            </a:extLst>
          </p:cNvPr>
          <p:cNvPicPr>
            <a:picLocks noChangeAspect="1"/>
          </p:cNvPicPr>
          <p:nvPr/>
        </p:nvPicPr>
        <p:blipFill>
          <a:blip r:embed="rId4"/>
          <a:stretch>
            <a:fillRect/>
          </a:stretch>
        </p:blipFill>
        <p:spPr>
          <a:xfrm>
            <a:off x="616514" y="3538938"/>
            <a:ext cx="7664506" cy="4676759"/>
          </a:xfrm>
          <a:prstGeom prst="rect">
            <a:avLst/>
          </a:prstGeom>
        </p:spPr>
      </p:pic>
      <p:pic>
        <p:nvPicPr>
          <p:cNvPr id="22" name="Picture 21">
            <a:extLst>
              <a:ext uri="{FF2B5EF4-FFF2-40B4-BE49-F238E27FC236}">
                <a16:creationId xmlns:a16="http://schemas.microsoft.com/office/drawing/2014/main" id="{1BFCF764-E90C-4A33-7382-FC1912BE11C1}"/>
              </a:ext>
            </a:extLst>
          </p:cNvPr>
          <p:cNvPicPr>
            <a:picLocks noChangeAspect="1"/>
          </p:cNvPicPr>
          <p:nvPr/>
        </p:nvPicPr>
        <p:blipFill>
          <a:blip r:embed="rId5"/>
          <a:stretch>
            <a:fillRect/>
          </a:stretch>
        </p:blipFill>
        <p:spPr>
          <a:xfrm>
            <a:off x="8569052" y="3556599"/>
            <a:ext cx="7934306" cy="4659098"/>
          </a:xfrm>
          <a:prstGeom prst="rect">
            <a:avLst/>
          </a:prstGeom>
        </p:spPr>
      </p:pic>
    </p:spTree>
    <p:extLst>
      <p:ext uri="{BB962C8B-B14F-4D97-AF65-F5344CB8AC3E}">
        <p14:creationId xmlns:p14="http://schemas.microsoft.com/office/powerpoint/2010/main" val="1768417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rgbClr val="FFFFFF"/>
                </a:solidFill>
                <a:latin typeface="Agrandir"/>
              </a:rPr>
              <a:t>4.1.2 factors that contributed to the severity of the crashes in the top 5 Local Government Areas.</a:t>
            </a:r>
          </a:p>
          <a:p>
            <a:r>
              <a:rPr lang="en-US" dirty="0">
                <a:solidFill>
                  <a:srgbClr val="FFFFFF"/>
                </a:solidFill>
                <a:latin typeface="Agrandir"/>
              </a:rPr>
              <a:t>Based on the previous findings, we know that the top five areas with the highest number of crashes throughout the year are the Local Government Areas of Brisbane City, Gold Coast City, Logan City, Moreton Bay Region, and Sunshine Coast Region. Therefore, we will investigate further to identify the factors that contributed to the crashes in these areas. (Code in Appendix 2.2)</a:t>
            </a:r>
          </a:p>
        </p:txBody>
      </p:sp>
      <p:sp>
        <p:nvSpPr>
          <p:cNvPr id="15" name="TextBox 14">
            <a:extLst>
              <a:ext uri="{FF2B5EF4-FFF2-40B4-BE49-F238E27FC236}">
                <a16:creationId xmlns:a16="http://schemas.microsoft.com/office/drawing/2014/main" id="{F3F63278-E8F5-DC1A-BE75-9493FE7078B5}"/>
              </a:ext>
            </a:extLst>
          </p:cNvPr>
          <p:cNvSpPr txBox="1"/>
          <p:nvPr/>
        </p:nvSpPr>
        <p:spPr>
          <a:xfrm>
            <a:off x="556887" y="9065983"/>
            <a:ext cx="17037923" cy="1015663"/>
          </a:xfrm>
          <a:prstGeom prst="rect">
            <a:avLst/>
          </a:prstGeom>
          <a:solidFill>
            <a:schemeClr val="accent5">
              <a:lumMod val="60000"/>
              <a:lumOff val="40000"/>
            </a:schemeClr>
          </a:solidFill>
        </p:spPr>
        <p:txBody>
          <a:bodyPr wrap="square" rtlCol="0">
            <a:spAutoFit/>
          </a:bodyPr>
          <a:lstStyle/>
          <a:p>
            <a:pPr algn="just"/>
            <a:r>
              <a:rPr lang="en-US" sz="2000" dirty="0"/>
              <a:t>Based on the above graph, the most frequent crash severity levels were hospitalization and medical treatment. The highest number of crashes occurred under the road surface conditions of sealed-dry and sealed-wet, with 6900 and 1000 cases, respectively. Interestingly, these crashes occurred during clear atmospheric conditions and daylight lighting conditions.</a:t>
            </a:r>
            <a:endParaRPr lang="en-ID" sz="1600" dirty="0"/>
          </a:p>
        </p:txBody>
      </p:sp>
      <p:sp>
        <p:nvSpPr>
          <p:cNvPr id="16" name="TextBox 15">
            <a:extLst>
              <a:ext uri="{FF2B5EF4-FFF2-40B4-BE49-F238E27FC236}">
                <a16:creationId xmlns:a16="http://schemas.microsoft.com/office/drawing/2014/main" id="{E3D508B1-E5DE-D583-62EE-A9016DFF7A15}"/>
              </a:ext>
            </a:extLst>
          </p:cNvPr>
          <p:cNvSpPr txBox="1"/>
          <p:nvPr/>
        </p:nvSpPr>
        <p:spPr>
          <a:xfrm>
            <a:off x="531016" y="8669316"/>
            <a:ext cx="5237548"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pic>
        <p:nvPicPr>
          <p:cNvPr id="7" name="Picture 6">
            <a:extLst>
              <a:ext uri="{FF2B5EF4-FFF2-40B4-BE49-F238E27FC236}">
                <a16:creationId xmlns:a16="http://schemas.microsoft.com/office/drawing/2014/main" id="{9FA2D7ED-0E2D-FE1A-7CEF-22749BA874A0}"/>
              </a:ext>
            </a:extLst>
          </p:cNvPr>
          <p:cNvPicPr>
            <a:picLocks noChangeAspect="1"/>
          </p:cNvPicPr>
          <p:nvPr/>
        </p:nvPicPr>
        <p:blipFill>
          <a:blip r:embed="rId4"/>
          <a:stretch>
            <a:fillRect/>
          </a:stretch>
        </p:blipFill>
        <p:spPr>
          <a:xfrm>
            <a:off x="562593" y="3629736"/>
            <a:ext cx="5630196" cy="4381260"/>
          </a:xfrm>
          <a:prstGeom prst="rect">
            <a:avLst/>
          </a:prstGeom>
        </p:spPr>
      </p:pic>
      <p:pic>
        <p:nvPicPr>
          <p:cNvPr id="10" name="Picture 9">
            <a:extLst>
              <a:ext uri="{FF2B5EF4-FFF2-40B4-BE49-F238E27FC236}">
                <a16:creationId xmlns:a16="http://schemas.microsoft.com/office/drawing/2014/main" id="{4FBA7134-CAA1-8713-A712-9686A41EEC89}"/>
              </a:ext>
            </a:extLst>
          </p:cNvPr>
          <p:cNvPicPr>
            <a:picLocks noChangeAspect="1"/>
          </p:cNvPicPr>
          <p:nvPr/>
        </p:nvPicPr>
        <p:blipFill>
          <a:blip r:embed="rId5"/>
          <a:stretch>
            <a:fillRect/>
          </a:stretch>
        </p:blipFill>
        <p:spPr>
          <a:xfrm>
            <a:off x="6336804" y="3620592"/>
            <a:ext cx="5518698" cy="4409505"/>
          </a:xfrm>
          <a:prstGeom prst="rect">
            <a:avLst/>
          </a:prstGeom>
        </p:spPr>
      </p:pic>
      <p:pic>
        <p:nvPicPr>
          <p:cNvPr id="12" name="Picture 11">
            <a:extLst>
              <a:ext uri="{FF2B5EF4-FFF2-40B4-BE49-F238E27FC236}">
                <a16:creationId xmlns:a16="http://schemas.microsoft.com/office/drawing/2014/main" id="{7FEE8A73-588A-20BA-F51A-7225C615E395}"/>
              </a:ext>
            </a:extLst>
          </p:cNvPr>
          <p:cNvPicPr>
            <a:picLocks noChangeAspect="1"/>
          </p:cNvPicPr>
          <p:nvPr/>
        </p:nvPicPr>
        <p:blipFill>
          <a:blip r:embed="rId6"/>
          <a:stretch>
            <a:fillRect/>
          </a:stretch>
        </p:blipFill>
        <p:spPr>
          <a:xfrm>
            <a:off x="12088007" y="3601491"/>
            <a:ext cx="5895055" cy="4409505"/>
          </a:xfrm>
          <a:prstGeom prst="rect">
            <a:avLst/>
          </a:prstGeom>
        </p:spPr>
      </p:pic>
    </p:spTree>
    <p:extLst>
      <p:ext uri="{BB962C8B-B14F-4D97-AF65-F5344CB8AC3E}">
        <p14:creationId xmlns:p14="http://schemas.microsoft.com/office/powerpoint/2010/main" val="1404851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6" name="TextBox 18">
            <a:extLst>
              <a:ext uri="{FF2B5EF4-FFF2-40B4-BE49-F238E27FC236}">
                <a16:creationId xmlns:a16="http://schemas.microsoft.com/office/drawing/2014/main" id="{D4C04D91-6EEA-5D42-DE6C-A6435C21A63C}"/>
              </a:ext>
            </a:extLst>
          </p:cNvPr>
          <p:cNvSpPr txBox="1"/>
          <p:nvPr/>
        </p:nvSpPr>
        <p:spPr>
          <a:xfrm>
            <a:off x="720180" y="1119029"/>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660553" y="1533951"/>
            <a:ext cx="17282160" cy="1729740"/>
          </a:xfrm>
          <a:prstGeom prst="rect">
            <a:avLst/>
          </a:prstGeom>
          <a:noFill/>
        </p:spPr>
        <p:txBody>
          <a:bodyPr wrap="square">
            <a:noAutofit/>
          </a:bodyPr>
          <a:lstStyle/>
          <a:p>
            <a:pPr algn="just"/>
            <a:r>
              <a:rPr lang="en-US" b="1" dirty="0">
                <a:solidFill>
                  <a:srgbClr val="FFFFFF"/>
                </a:solidFill>
                <a:latin typeface="Agrandir"/>
              </a:rPr>
              <a:t>4.1.3 Involvement factors that contributed to the severity of the crashes in the top 5 Local Police Regions</a:t>
            </a:r>
          </a:p>
          <a:p>
            <a:pPr algn="just"/>
            <a:r>
              <a:rPr lang="en-US" dirty="0">
                <a:solidFill>
                  <a:srgbClr val="FFFFFF"/>
                </a:solidFill>
                <a:latin typeface="Agrandir"/>
              </a:rPr>
              <a:t>Based on our previous findings, it was determined that the top five Local Police Regions with the highest number of crashes throughout the year were Brisbane, Central, North Coast, South Eastern, and Southern. To identify the factors that contributed to the severity of crashes in these regions, we will use the involvement factors of the crash, specifically, drink driving, driver speed, fatigued driver, and defective vehicle. Please refer to Appendix 2.2 for the code used in this investigation.</a:t>
            </a:r>
          </a:p>
        </p:txBody>
      </p:sp>
      <p:sp>
        <p:nvSpPr>
          <p:cNvPr id="15" name="TextBox 14">
            <a:extLst>
              <a:ext uri="{FF2B5EF4-FFF2-40B4-BE49-F238E27FC236}">
                <a16:creationId xmlns:a16="http://schemas.microsoft.com/office/drawing/2014/main" id="{F3F63278-E8F5-DC1A-BE75-9493FE7078B5}"/>
              </a:ext>
            </a:extLst>
          </p:cNvPr>
          <p:cNvSpPr txBox="1"/>
          <p:nvPr/>
        </p:nvSpPr>
        <p:spPr>
          <a:xfrm>
            <a:off x="12951057" y="3155635"/>
            <a:ext cx="5237548" cy="1631216"/>
          </a:xfrm>
          <a:prstGeom prst="rect">
            <a:avLst/>
          </a:prstGeom>
          <a:solidFill>
            <a:schemeClr val="accent5">
              <a:lumMod val="60000"/>
              <a:lumOff val="40000"/>
            </a:schemeClr>
          </a:solidFill>
        </p:spPr>
        <p:txBody>
          <a:bodyPr wrap="square" rtlCol="0">
            <a:spAutoFit/>
          </a:bodyPr>
          <a:lstStyle/>
          <a:p>
            <a:pPr algn="just"/>
            <a:r>
              <a:rPr lang="en-US" sz="2000" dirty="0"/>
              <a:t>All of the graphics demonstrate that hospitalization is the most prevalent crash severity resulting from the involvement of drinking while driving, driver's speed, fatigued driving, and defective vehicle.</a:t>
            </a:r>
            <a:endParaRPr lang="en-ID" sz="1600" dirty="0"/>
          </a:p>
        </p:txBody>
      </p:sp>
      <p:sp>
        <p:nvSpPr>
          <p:cNvPr id="16" name="TextBox 15">
            <a:extLst>
              <a:ext uri="{FF2B5EF4-FFF2-40B4-BE49-F238E27FC236}">
                <a16:creationId xmlns:a16="http://schemas.microsoft.com/office/drawing/2014/main" id="{E3D508B1-E5DE-D583-62EE-A9016DFF7A15}"/>
              </a:ext>
            </a:extLst>
          </p:cNvPr>
          <p:cNvSpPr txBox="1"/>
          <p:nvPr/>
        </p:nvSpPr>
        <p:spPr>
          <a:xfrm>
            <a:off x="12954619" y="2812948"/>
            <a:ext cx="5237548"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sp>
        <p:nvSpPr>
          <p:cNvPr id="10" name="Rectangle 1">
            <a:extLst>
              <a:ext uri="{FF2B5EF4-FFF2-40B4-BE49-F238E27FC236}">
                <a16:creationId xmlns:a16="http://schemas.microsoft.com/office/drawing/2014/main" id="{4C566DC3-94DD-0E28-B920-D6037095903A}"/>
              </a:ext>
            </a:extLst>
          </p:cNvPr>
          <p:cNvSpPr>
            <a:spLocks noChangeArrowheads="1"/>
          </p:cNvSpPr>
          <p:nvPr/>
        </p:nvSpPr>
        <p:spPr bwMode="auto">
          <a:xfrm>
            <a:off x="0" y="0"/>
            <a:ext cx="19010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Söhne"/>
              </a:rPr>
              <a:t>factors that contributed to the severity of the crashes in the top 5 areas.</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624CF62D-2A77-2700-45F5-9D7C36AB4A88}"/>
              </a:ext>
            </a:extLst>
          </p:cNvPr>
          <p:cNvPicPr>
            <a:picLocks noChangeAspect="1"/>
          </p:cNvPicPr>
          <p:nvPr/>
        </p:nvPicPr>
        <p:blipFill>
          <a:blip r:embed="rId4"/>
          <a:stretch>
            <a:fillRect/>
          </a:stretch>
        </p:blipFill>
        <p:spPr>
          <a:xfrm>
            <a:off x="660553" y="2838396"/>
            <a:ext cx="5960456" cy="3764498"/>
          </a:xfrm>
          <a:prstGeom prst="rect">
            <a:avLst/>
          </a:prstGeom>
        </p:spPr>
      </p:pic>
      <p:pic>
        <p:nvPicPr>
          <p:cNvPr id="14" name="Picture 13">
            <a:extLst>
              <a:ext uri="{FF2B5EF4-FFF2-40B4-BE49-F238E27FC236}">
                <a16:creationId xmlns:a16="http://schemas.microsoft.com/office/drawing/2014/main" id="{96A43FBD-D989-C9AA-905F-B782DC05F520}"/>
              </a:ext>
            </a:extLst>
          </p:cNvPr>
          <p:cNvPicPr>
            <a:picLocks noChangeAspect="1"/>
          </p:cNvPicPr>
          <p:nvPr/>
        </p:nvPicPr>
        <p:blipFill>
          <a:blip r:embed="rId5"/>
          <a:stretch>
            <a:fillRect/>
          </a:stretch>
        </p:blipFill>
        <p:spPr>
          <a:xfrm>
            <a:off x="6768852" y="2812948"/>
            <a:ext cx="6037924" cy="3789945"/>
          </a:xfrm>
          <a:prstGeom prst="rect">
            <a:avLst/>
          </a:prstGeom>
        </p:spPr>
      </p:pic>
      <p:pic>
        <p:nvPicPr>
          <p:cNvPr id="19" name="Picture 18">
            <a:extLst>
              <a:ext uri="{FF2B5EF4-FFF2-40B4-BE49-F238E27FC236}">
                <a16:creationId xmlns:a16="http://schemas.microsoft.com/office/drawing/2014/main" id="{F025E74E-F10C-195C-D7DD-B5CF033B809D}"/>
              </a:ext>
            </a:extLst>
          </p:cNvPr>
          <p:cNvPicPr>
            <a:picLocks noChangeAspect="1"/>
          </p:cNvPicPr>
          <p:nvPr/>
        </p:nvPicPr>
        <p:blipFill>
          <a:blip r:embed="rId6"/>
          <a:stretch>
            <a:fillRect/>
          </a:stretch>
        </p:blipFill>
        <p:spPr>
          <a:xfrm>
            <a:off x="626198" y="6714852"/>
            <a:ext cx="5960456" cy="3556760"/>
          </a:xfrm>
          <a:prstGeom prst="rect">
            <a:avLst/>
          </a:prstGeom>
        </p:spPr>
      </p:pic>
      <p:pic>
        <p:nvPicPr>
          <p:cNvPr id="22" name="Picture 21">
            <a:extLst>
              <a:ext uri="{FF2B5EF4-FFF2-40B4-BE49-F238E27FC236}">
                <a16:creationId xmlns:a16="http://schemas.microsoft.com/office/drawing/2014/main" id="{B05FB0C7-6DA0-0A98-610B-6C60429F724F}"/>
              </a:ext>
            </a:extLst>
          </p:cNvPr>
          <p:cNvPicPr>
            <a:picLocks noChangeAspect="1"/>
          </p:cNvPicPr>
          <p:nvPr/>
        </p:nvPicPr>
        <p:blipFill>
          <a:blip r:embed="rId7"/>
          <a:stretch>
            <a:fillRect/>
          </a:stretch>
        </p:blipFill>
        <p:spPr>
          <a:xfrm>
            <a:off x="6765289" y="6714853"/>
            <a:ext cx="6037925" cy="3600400"/>
          </a:xfrm>
          <a:prstGeom prst="rect">
            <a:avLst/>
          </a:prstGeom>
        </p:spPr>
      </p:pic>
    </p:spTree>
    <p:extLst>
      <p:ext uri="{BB962C8B-B14F-4D97-AF65-F5344CB8AC3E}">
        <p14:creationId xmlns:p14="http://schemas.microsoft.com/office/powerpoint/2010/main" val="2030607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rgbClr val="FFFFFF"/>
                </a:solidFill>
                <a:latin typeface="Agrandir"/>
              </a:rPr>
              <a:t>4.1.4 Association strength between factors of crash to the crash severity</a:t>
            </a:r>
          </a:p>
          <a:p>
            <a:r>
              <a:rPr lang="en-US" dirty="0">
                <a:solidFill>
                  <a:srgbClr val="FFFFFF"/>
                </a:solidFill>
                <a:latin typeface="Agrandir"/>
              </a:rPr>
              <a:t>To determine the influence of each factor on crash severity, we will use Cramer's V, a measure of association strength between nominal variables. Cramer's V is a measure of the strength of association between two nominal variables, and its value ranges from 0 to 1. (Code in Appendix 2.3)</a:t>
            </a:r>
          </a:p>
        </p:txBody>
      </p:sp>
      <p:sp>
        <p:nvSpPr>
          <p:cNvPr id="15" name="TextBox 14">
            <a:extLst>
              <a:ext uri="{FF2B5EF4-FFF2-40B4-BE49-F238E27FC236}">
                <a16:creationId xmlns:a16="http://schemas.microsoft.com/office/drawing/2014/main" id="{F3F63278-E8F5-DC1A-BE75-9493FE7078B5}"/>
              </a:ext>
            </a:extLst>
          </p:cNvPr>
          <p:cNvSpPr txBox="1"/>
          <p:nvPr/>
        </p:nvSpPr>
        <p:spPr>
          <a:xfrm>
            <a:off x="546610" y="6687658"/>
            <a:ext cx="16860645" cy="3477875"/>
          </a:xfrm>
          <a:prstGeom prst="rect">
            <a:avLst/>
          </a:prstGeom>
          <a:solidFill>
            <a:schemeClr val="accent5">
              <a:lumMod val="60000"/>
              <a:lumOff val="40000"/>
            </a:schemeClr>
          </a:solidFill>
        </p:spPr>
        <p:txBody>
          <a:bodyPr wrap="square" rtlCol="0">
            <a:spAutoFit/>
          </a:bodyPr>
          <a:lstStyle/>
          <a:p>
            <a:pPr algn="just"/>
            <a:r>
              <a:rPr lang="en-US" sz="2000" dirty="0"/>
              <a:t>The Cramer's V values between the predictor variables (</a:t>
            </a:r>
            <a:r>
              <a:rPr lang="en-US" sz="2000" dirty="0" err="1"/>
              <a:t>Crash_Traffic_Control</a:t>
            </a:r>
            <a:r>
              <a:rPr lang="en-US" sz="2000" dirty="0"/>
              <a:t>, </a:t>
            </a:r>
            <a:r>
              <a:rPr lang="en-US" sz="2000" dirty="0" err="1"/>
              <a:t>Crash_Speed_Limit</a:t>
            </a:r>
            <a:r>
              <a:rPr lang="en-US" sz="2000" dirty="0"/>
              <a:t>, </a:t>
            </a:r>
            <a:r>
              <a:rPr lang="en-US" sz="2000" dirty="0" err="1"/>
              <a:t>Crash_Road_Surface_Condition</a:t>
            </a:r>
            <a:r>
              <a:rPr lang="en-US" sz="2000" dirty="0"/>
              <a:t>, </a:t>
            </a:r>
            <a:r>
              <a:rPr lang="en-US" sz="2000" dirty="0" err="1"/>
              <a:t>Crash_Atmospheric_Condition</a:t>
            </a:r>
            <a:r>
              <a:rPr lang="en-US" sz="2000" dirty="0"/>
              <a:t>, and </a:t>
            </a:r>
            <a:r>
              <a:rPr lang="en-US" sz="2000" dirty="0" err="1"/>
              <a:t>Crash_Lighting_Condition</a:t>
            </a:r>
            <a:r>
              <a:rPr lang="en-US" sz="2000" dirty="0"/>
              <a:t>) and the response variable (</a:t>
            </a:r>
            <a:r>
              <a:rPr lang="en-US" sz="2000" dirty="0" err="1"/>
              <a:t>Crash_Severity</a:t>
            </a:r>
            <a:r>
              <a:rPr lang="en-US" sz="2000" dirty="0"/>
              <a:t>) indicate the strength of association between them, with values ranging from 0 to 1. A higher value indicates a stronger association between the variables.</a:t>
            </a:r>
          </a:p>
          <a:p>
            <a:pPr algn="just"/>
            <a:endParaRPr lang="en-US" sz="2000" dirty="0"/>
          </a:p>
          <a:p>
            <a:pPr algn="just"/>
            <a:r>
              <a:rPr lang="en-US" sz="2000" dirty="0"/>
              <a:t>In all areas of crashes, the Cramer's V values range from 0.014 to 0.061, indicating a weak to moderate association between the predictor variables and </a:t>
            </a:r>
            <a:r>
              <a:rPr lang="en-US" sz="2000" dirty="0" err="1"/>
              <a:t>Crash_Severity</a:t>
            </a:r>
            <a:r>
              <a:rPr lang="en-US" sz="2000" dirty="0"/>
              <a:t>. However, when we focus on the top 5 areas of crashes (Brisbane City, Gold Coast City, Logan City, Moreton Bay Region, and Sunshine Coast Region), the Cramer's V values range from 0.013 to 0.045, indicating a slightly weaker association between the predictor variables and </a:t>
            </a:r>
            <a:r>
              <a:rPr lang="en-US" sz="2000" dirty="0" err="1"/>
              <a:t>Crash_Severity</a:t>
            </a:r>
            <a:r>
              <a:rPr lang="en-US" sz="2000" dirty="0"/>
              <a:t> compared to all areas of crashes.</a:t>
            </a:r>
          </a:p>
          <a:p>
            <a:pPr algn="just"/>
            <a:endParaRPr lang="en-US" sz="2000" dirty="0"/>
          </a:p>
          <a:p>
            <a:pPr algn="just"/>
            <a:r>
              <a:rPr lang="en-US" sz="2000" dirty="0"/>
              <a:t>Overall, these results suggest that while there is some association between the predictor variables and </a:t>
            </a:r>
            <a:r>
              <a:rPr lang="en-US" sz="2000" dirty="0" err="1"/>
              <a:t>Crash_Severity</a:t>
            </a:r>
            <a:r>
              <a:rPr lang="en-US" sz="2000" dirty="0"/>
              <a:t>, the strength of these associations is not particularly strong in either all areas of crashes or the top 5 areas of crashes.</a:t>
            </a:r>
            <a:endParaRPr lang="en-ID" sz="1600" dirty="0"/>
          </a:p>
        </p:txBody>
      </p:sp>
      <p:sp>
        <p:nvSpPr>
          <p:cNvPr id="16" name="TextBox 15">
            <a:extLst>
              <a:ext uri="{FF2B5EF4-FFF2-40B4-BE49-F238E27FC236}">
                <a16:creationId xmlns:a16="http://schemas.microsoft.com/office/drawing/2014/main" id="{E3D508B1-E5DE-D583-62EE-A9016DFF7A15}"/>
              </a:ext>
            </a:extLst>
          </p:cNvPr>
          <p:cNvSpPr txBox="1"/>
          <p:nvPr/>
        </p:nvSpPr>
        <p:spPr>
          <a:xfrm>
            <a:off x="549316" y="6292833"/>
            <a:ext cx="5237548"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pic>
        <p:nvPicPr>
          <p:cNvPr id="4" name="Picture 3">
            <a:extLst>
              <a:ext uri="{FF2B5EF4-FFF2-40B4-BE49-F238E27FC236}">
                <a16:creationId xmlns:a16="http://schemas.microsoft.com/office/drawing/2014/main" id="{2E25977C-5A55-6804-CAAF-6A7875077529}"/>
              </a:ext>
            </a:extLst>
          </p:cNvPr>
          <p:cNvPicPr>
            <a:picLocks noChangeAspect="1"/>
          </p:cNvPicPr>
          <p:nvPr/>
        </p:nvPicPr>
        <p:blipFill>
          <a:blip r:embed="rId4"/>
          <a:stretch>
            <a:fillRect/>
          </a:stretch>
        </p:blipFill>
        <p:spPr>
          <a:xfrm>
            <a:off x="554488" y="3164408"/>
            <a:ext cx="9321564" cy="1362159"/>
          </a:xfrm>
          <a:prstGeom prst="rect">
            <a:avLst/>
          </a:prstGeom>
        </p:spPr>
      </p:pic>
      <p:pic>
        <p:nvPicPr>
          <p:cNvPr id="13" name="Picture 12">
            <a:extLst>
              <a:ext uri="{FF2B5EF4-FFF2-40B4-BE49-F238E27FC236}">
                <a16:creationId xmlns:a16="http://schemas.microsoft.com/office/drawing/2014/main" id="{A79DA736-B3C2-B0A0-E01C-78085B13562D}"/>
              </a:ext>
            </a:extLst>
          </p:cNvPr>
          <p:cNvPicPr>
            <a:picLocks noChangeAspect="1"/>
          </p:cNvPicPr>
          <p:nvPr/>
        </p:nvPicPr>
        <p:blipFill>
          <a:blip r:embed="rId5"/>
          <a:stretch>
            <a:fillRect/>
          </a:stretch>
        </p:blipFill>
        <p:spPr>
          <a:xfrm>
            <a:off x="554488" y="4682052"/>
            <a:ext cx="9321564" cy="1480173"/>
          </a:xfrm>
          <a:prstGeom prst="rect">
            <a:avLst/>
          </a:prstGeom>
        </p:spPr>
      </p:pic>
      <p:sp>
        <p:nvSpPr>
          <p:cNvPr id="14" name="Arrow: Left 13">
            <a:extLst>
              <a:ext uri="{FF2B5EF4-FFF2-40B4-BE49-F238E27FC236}">
                <a16:creationId xmlns:a16="http://schemas.microsoft.com/office/drawing/2014/main" id="{F30E29E4-1A2B-0116-E086-A019C1A8467B}"/>
              </a:ext>
            </a:extLst>
          </p:cNvPr>
          <p:cNvSpPr/>
          <p:nvPr/>
        </p:nvSpPr>
        <p:spPr>
          <a:xfrm>
            <a:off x="10091202" y="3261329"/>
            <a:ext cx="3888432" cy="1152128"/>
          </a:xfrm>
          <a:prstGeom prst="lef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t>IN ALL AREAS</a:t>
            </a:r>
            <a:endParaRPr lang="en-ID" b="1" dirty="0"/>
          </a:p>
        </p:txBody>
      </p:sp>
      <p:sp>
        <p:nvSpPr>
          <p:cNvPr id="17" name="Arrow: Left 16">
            <a:extLst>
              <a:ext uri="{FF2B5EF4-FFF2-40B4-BE49-F238E27FC236}">
                <a16:creationId xmlns:a16="http://schemas.microsoft.com/office/drawing/2014/main" id="{A6430D80-93C4-AB63-96C2-A4BCA3B32E15}"/>
              </a:ext>
            </a:extLst>
          </p:cNvPr>
          <p:cNvSpPr/>
          <p:nvPr/>
        </p:nvSpPr>
        <p:spPr>
          <a:xfrm>
            <a:off x="10140130" y="4770636"/>
            <a:ext cx="3888432" cy="1152128"/>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solidFill>
                  <a:srgbClr val="FFFFFF"/>
                </a:solidFill>
                <a:latin typeface="Agrandir"/>
              </a:rPr>
              <a:t>CRASHES IN THE TOP 5 LOCAL GOVERNMENT AREAS</a:t>
            </a:r>
            <a:endParaRPr lang="en-ID" b="1" dirty="0"/>
          </a:p>
        </p:txBody>
      </p:sp>
    </p:spTree>
    <p:extLst>
      <p:ext uri="{BB962C8B-B14F-4D97-AF65-F5344CB8AC3E}">
        <p14:creationId xmlns:p14="http://schemas.microsoft.com/office/powerpoint/2010/main" val="865603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rgbClr val="FFFFFF"/>
                </a:solidFill>
                <a:latin typeface="Agrandir"/>
              </a:rPr>
              <a:t>4.1.4 Association strength between involvement factors that contributed to the severity of the crashes </a:t>
            </a:r>
          </a:p>
          <a:p>
            <a:r>
              <a:rPr lang="en-US" dirty="0">
                <a:solidFill>
                  <a:srgbClr val="FFFFFF"/>
                </a:solidFill>
                <a:latin typeface="Agrandir"/>
              </a:rPr>
              <a:t>To determine the influence of each factor on crash severity, we will use Cramer's V, a measure of association strength between nominal variables. Cramer's V is a measure of the strength of association between two nominal variables, and its value ranges from 0 to 1. (Code in Appendix 2.4)</a:t>
            </a:r>
          </a:p>
        </p:txBody>
      </p:sp>
      <p:sp>
        <p:nvSpPr>
          <p:cNvPr id="15" name="TextBox 14">
            <a:extLst>
              <a:ext uri="{FF2B5EF4-FFF2-40B4-BE49-F238E27FC236}">
                <a16:creationId xmlns:a16="http://schemas.microsoft.com/office/drawing/2014/main" id="{F3F63278-E8F5-DC1A-BE75-9493FE7078B5}"/>
              </a:ext>
            </a:extLst>
          </p:cNvPr>
          <p:cNvSpPr txBox="1"/>
          <p:nvPr/>
        </p:nvSpPr>
        <p:spPr>
          <a:xfrm>
            <a:off x="546610" y="6687658"/>
            <a:ext cx="16860645" cy="3785652"/>
          </a:xfrm>
          <a:prstGeom prst="rect">
            <a:avLst/>
          </a:prstGeom>
          <a:solidFill>
            <a:schemeClr val="accent5">
              <a:lumMod val="60000"/>
              <a:lumOff val="40000"/>
            </a:schemeClr>
          </a:solidFill>
        </p:spPr>
        <p:txBody>
          <a:bodyPr wrap="square" rtlCol="0">
            <a:spAutoFit/>
          </a:bodyPr>
          <a:lstStyle/>
          <a:p>
            <a:pPr algn="just"/>
            <a:r>
              <a:rPr lang="en-US" sz="2000" dirty="0"/>
              <a:t>The output shows the strength of association between each predictor variable (</a:t>
            </a:r>
            <a:r>
              <a:rPr lang="en-US" sz="2000" dirty="0" err="1"/>
              <a:t>Involving_Drink_Driving</a:t>
            </a:r>
            <a:r>
              <a:rPr lang="en-US" sz="2000" dirty="0"/>
              <a:t>, </a:t>
            </a:r>
            <a:r>
              <a:rPr lang="en-US" sz="2000" dirty="0" err="1"/>
              <a:t>Involving_Driver_Speed</a:t>
            </a:r>
            <a:r>
              <a:rPr lang="en-US" sz="2000" dirty="0"/>
              <a:t>, </a:t>
            </a:r>
            <a:r>
              <a:rPr lang="en-US" sz="2000" dirty="0" err="1"/>
              <a:t>Involving_Fatigued_Driver</a:t>
            </a:r>
            <a:r>
              <a:rPr lang="en-US" sz="2000" dirty="0"/>
              <a:t>, </a:t>
            </a:r>
            <a:r>
              <a:rPr lang="en-US" sz="2000" dirty="0" err="1"/>
              <a:t>Involving_Defective_Vehicle</a:t>
            </a:r>
            <a:r>
              <a:rPr lang="en-US" sz="2000" dirty="0"/>
              <a:t>) and the response variable (</a:t>
            </a:r>
            <a:r>
              <a:rPr lang="en-US" sz="2000" dirty="0" err="1"/>
              <a:t>Crash_Severity</a:t>
            </a:r>
            <a:r>
              <a:rPr lang="en-US" sz="2000" dirty="0"/>
              <a:t>) using Cramer's V statistic. In all areas of crash, the highest association is observed between </a:t>
            </a:r>
            <a:r>
              <a:rPr lang="en-US" sz="2000" dirty="0" err="1"/>
              <a:t>Involving_Defective_Vehicle</a:t>
            </a:r>
            <a:r>
              <a:rPr lang="en-US" sz="2000" dirty="0"/>
              <a:t> and </a:t>
            </a:r>
            <a:r>
              <a:rPr lang="en-US" sz="2000" dirty="0" err="1"/>
              <a:t>Crash_Severity</a:t>
            </a:r>
            <a:r>
              <a:rPr lang="en-US" sz="2000" dirty="0"/>
              <a:t> (Cramer's V = 0.12), followed by </a:t>
            </a:r>
            <a:r>
              <a:rPr lang="en-US" sz="2000" dirty="0" err="1"/>
              <a:t>Involving_Drink_Driving</a:t>
            </a:r>
            <a:r>
              <a:rPr lang="en-US" sz="2000" dirty="0"/>
              <a:t> and </a:t>
            </a:r>
            <a:r>
              <a:rPr lang="en-US" sz="2000" dirty="0" err="1"/>
              <a:t>Crash_Severity</a:t>
            </a:r>
            <a:r>
              <a:rPr lang="en-US" sz="2000" dirty="0"/>
              <a:t> (Cramer's V = 0.089). On the other hand, the lowest association is observed between </a:t>
            </a:r>
            <a:r>
              <a:rPr lang="en-US" sz="2000" dirty="0" err="1"/>
              <a:t>Involving_Fatigued_Driver</a:t>
            </a:r>
            <a:r>
              <a:rPr lang="en-US" sz="2000" dirty="0"/>
              <a:t> and </a:t>
            </a:r>
            <a:r>
              <a:rPr lang="en-US" sz="2000" dirty="0" err="1"/>
              <a:t>Crash_Severity</a:t>
            </a:r>
            <a:r>
              <a:rPr lang="en-US" sz="2000" dirty="0"/>
              <a:t> (Cramer's V = 0.051).</a:t>
            </a:r>
          </a:p>
          <a:p>
            <a:pPr algn="just"/>
            <a:endParaRPr lang="en-US" sz="2000" dirty="0"/>
          </a:p>
          <a:p>
            <a:pPr algn="just"/>
            <a:r>
              <a:rPr lang="en-US" sz="2000" dirty="0"/>
              <a:t>When focusing on the top 5 areas in </a:t>
            </a:r>
            <a:r>
              <a:rPr lang="en-US" sz="2000" dirty="0" err="1"/>
              <a:t>Loc_Police_Region</a:t>
            </a:r>
            <a:r>
              <a:rPr lang="en-US" sz="2000" dirty="0"/>
              <a:t>, the results are similar, with </a:t>
            </a:r>
            <a:r>
              <a:rPr lang="en-US" sz="2000" dirty="0" err="1"/>
              <a:t>Involving_Defective_Vehicle</a:t>
            </a:r>
            <a:r>
              <a:rPr lang="en-US" sz="2000" dirty="0"/>
              <a:t> and </a:t>
            </a:r>
            <a:r>
              <a:rPr lang="en-US" sz="2000" dirty="0" err="1"/>
              <a:t>Crash_Severity</a:t>
            </a:r>
            <a:r>
              <a:rPr lang="en-US" sz="2000" dirty="0"/>
              <a:t> showing the strongest association (Cramer's V = 0.116) and </a:t>
            </a:r>
            <a:r>
              <a:rPr lang="en-US" sz="2000" dirty="0" err="1"/>
              <a:t>Involving_Fatigued_Driver</a:t>
            </a:r>
            <a:r>
              <a:rPr lang="en-US" sz="2000" dirty="0"/>
              <a:t> showing the weakest association (Cramer's V = 0.087). However, there is a difference in the association strength between </a:t>
            </a:r>
            <a:r>
              <a:rPr lang="en-US" sz="2000" dirty="0" err="1"/>
              <a:t>Crash_Severity</a:t>
            </a:r>
            <a:r>
              <a:rPr lang="en-US" sz="2000" dirty="0"/>
              <a:t> and </a:t>
            </a:r>
            <a:r>
              <a:rPr lang="en-US" sz="2000" dirty="0" err="1"/>
              <a:t>Involving_Driver_Speed</a:t>
            </a:r>
            <a:r>
              <a:rPr lang="en-US" sz="2000" dirty="0"/>
              <a:t> and </a:t>
            </a:r>
            <a:r>
              <a:rPr lang="en-US" sz="2000" dirty="0" err="1"/>
              <a:t>Involving_Fatigued_Driver</a:t>
            </a:r>
            <a:r>
              <a:rPr lang="en-US" sz="2000" dirty="0"/>
              <a:t>, where their association strength in the top 5 areas is stronger than in all areas of crash.</a:t>
            </a:r>
          </a:p>
          <a:p>
            <a:pPr algn="just"/>
            <a:endParaRPr lang="en-US" sz="2000" dirty="0"/>
          </a:p>
          <a:p>
            <a:pPr algn="just"/>
            <a:r>
              <a:rPr lang="en-US" sz="2000" dirty="0"/>
              <a:t>Overall, the results suggest that </a:t>
            </a:r>
            <a:r>
              <a:rPr lang="en-US" sz="2000" dirty="0" err="1"/>
              <a:t>Involving_Defective_Vehicle</a:t>
            </a:r>
            <a:r>
              <a:rPr lang="en-US" sz="2000" dirty="0"/>
              <a:t> and </a:t>
            </a:r>
            <a:r>
              <a:rPr lang="en-US" sz="2000" dirty="0" err="1"/>
              <a:t>Involving_Drink_Driving</a:t>
            </a:r>
            <a:r>
              <a:rPr lang="en-US" sz="2000" dirty="0"/>
              <a:t> are the two most important predictor variables associated with </a:t>
            </a:r>
            <a:r>
              <a:rPr lang="en-US" sz="2000" dirty="0" err="1"/>
              <a:t>Crash_Severity</a:t>
            </a:r>
            <a:r>
              <a:rPr lang="en-US" sz="2000" dirty="0"/>
              <a:t> in all areas of crash, and this finding is consistent with the top 5 areas in </a:t>
            </a:r>
            <a:r>
              <a:rPr lang="en-US" sz="2000" dirty="0" err="1"/>
              <a:t>Loc_Police_Region</a:t>
            </a:r>
            <a:r>
              <a:rPr lang="en-US" sz="2000" dirty="0"/>
              <a:t>.</a:t>
            </a:r>
            <a:endParaRPr lang="en-ID" sz="2000" dirty="0"/>
          </a:p>
        </p:txBody>
      </p:sp>
      <p:sp>
        <p:nvSpPr>
          <p:cNvPr id="16" name="TextBox 15">
            <a:extLst>
              <a:ext uri="{FF2B5EF4-FFF2-40B4-BE49-F238E27FC236}">
                <a16:creationId xmlns:a16="http://schemas.microsoft.com/office/drawing/2014/main" id="{E3D508B1-E5DE-D583-62EE-A9016DFF7A15}"/>
              </a:ext>
            </a:extLst>
          </p:cNvPr>
          <p:cNvSpPr txBox="1"/>
          <p:nvPr/>
        </p:nvSpPr>
        <p:spPr>
          <a:xfrm>
            <a:off x="549316" y="6292833"/>
            <a:ext cx="5237548"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sp>
        <p:nvSpPr>
          <p:cNvPr id="14" name="Arrow: Left 13">
            <a:extLst>
              <a:ext uri="{FF2B5EF4-FFF2-40B4-BE49-F238E27FC236}">
                <a16:creationId xmlns:a16="http://schemas.microsoft.com/office/drawing/2014/main" id="{F30E29E4-1A2B-0116-E086-A019C1A8467B}"/>
              </a:ext>
            </a:extLst>
          </p:cNvPr>
          <p:cNvSpPr/>
          <p:nvPr/>
        </p:nvSpPr>
        <p:spPr>
          <a:xfrm>
            <a:off x="10091202" y="3261329"/>
            <a:ext cx="3888432" cy="1152128"/>
          </a:xfrm>
          <a:prstGeom prst="lef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t>IN ALL AREAS</a:t>
            </a:r>
            <a:endParaRPr lang="en-ID" b="1" dirty="0"/>
          </a:p>
        </p:txBody>
      </p:sp>
      <p:sp>
        <p:nvSpPr>
          <p:cNvPr id="17" name="Arrow: Left 16">
            <a:extLst>
              <a:ext uri="{FF2B5EF4-FFF2-40B4-BE49-F238E27FC236}">
                <a16:creationId xmlns:a16="http://schemas.microsoft.com/office/drawing/2014/main" id="{A6430D80-93C4-AB63-96C2-A4BCA3B32E15}"/>
              </a:ext>
            </a:extLst>
          </p:cNvPr>
          <p:cNvSpPr/>
          <p:nvPr/>
        </p:nvSpPr>
        <p:spPr>
          <a:xfrm>
            <a:off x="10140130" y="4770636"/>
            <a:ext cx="3888432" cy="1152128"/>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solidFill>
                  <a:srgbClr val="FFFFFF"/>
                </a:solidFill>
                <a:latin typeface="Agrandir"/>
              </a:rPr>
              <a:t>CRASHES IN THE TOP 5 LOCAL GOVERNMENT AREAS</a:t>
            </a:r>
            <a:endParaRPr lang="en-ID" b="1" dirty="0"/>
          </a:p>
        </p:txBody>
      </p:sp>
      <p:pic>
        <p:nvPicPr>
          <p:cNvPr id="7" name="Picture 6">
            <a:extLst>
              <a:ext uri="{FF2B5EF4-FFF2-40B4-BE49-F238E27FC236}">
                <a16:creationId xmlns:a16="http://schemas.microsoft.com/office/drawing/2014/main" id="{CF0F105A-6C69-6E1E-F364-6A02C681D9ED}"/>
              </a:ext>
            </a:extLst>
          </p:cNvPr>
          <p:cNvPicPr>
            <a:picLocks noChangeAspect="1"/>
          </p:cNvPicPr>
          <p:nvPr/>
        </p:nvPicPr>
        <p:blipFill>
          <a:blip r:embed="rId4"/>
          <a:stretch>
            <a:fillRect/>
          </a:stretch>
        </p:blipFill>
        <p:spPr>
          <a:xfrm>
            <a:off x="647271" y="3264612"/>
            <a:ext cx="9096854" cy="1244464"/>
          </a:xfrm>
          <a:prstGeom prst="rect">
            <a:avLst/>
          </a:prstGeom>
        </p:spPr>
      </p:pic>
      <p:pic>
        <p:nvPicPr>
          <p:cNvPr id="10" name="Picture 9">
            <a:extLst>
              <a:ext uri="{FF2B5EF4-FFF2-40B4-BE49-F238E27FC236}">
                <a16:creationId xmlns:a16="http://schemas.microsoft.com/office/drawing/2014/main" id="{E2FD0683-D121-E1A8-799C-CC7C81E7928F}"/>
              </a:ext>
            </a:extLst>
          </p:cNvPr>
          <p:cNvPicPr>
            <a:picLocks noChangeAspect="1"/>
          </p:cNvPicPr>
          <p:nvPr/>
        </p:nvPicPr>
        <p:blipFill>
          <a:blip r:embed="rId5"/>
          <a:stretch>
            <a:fillRect/>
          </a:stretch>
        </p:blipFill>
        <p:spPr>
          <a:xfrm>
            <a:off x="656239" y="4706428"/>
            <a:ext cx="9096854" cy="1280544"/>
          </a:xfrm>
          <a:prstGeom prst="rect">
            <a:avLst/>
          </a:prstGeom>
        </p:spPr>
      </p:pic>
    </p:spTree>
    <p:extLst>
      <p:ext uri="{BB962C8B-B14F-4D97-AF65-F5344CB8AC3E}">
        <p14:creationId xmlns:p14="http://schemas.microsoft.com/office/powerpoint/2010/main" val="3200777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rgbClr val="FFFFFF"/>
                </a:solidFill>
                <a:latin typeface="Agrandir"/>
              </a:rPr>
              <a:t>4.1.5 Top 10 Offence Contributed to Number of Debtors</a:t>
            </a:r>
          </a:p>
          <a:p>
            <a:r>
              <a:rPr lang="en-US" dirty="0">
                <a:solidFill>
                  <a:srgbClr val="FFFFFF"/>
                </a:solidFill>
                <a:latin typeface="Agrandir"/>
              </a:rPr>
              <a:t>Nearly half of the total number of debts is caused by offender debt recovery (44.33%), followed by Fraud Offence at 22.60% and Tolling at 15.42%. The regions with the highest number of debts are Toowoomba, Darling Downs, and Brisbane East.</a:t>
            </a:r>
          </a:p>
          <a:p>
            <a:endParaRPr lang="en-US" dirty="0">
              <a:solidFill>
                <a:srgbClr val="FFFFFF"/>
              </a:solidFill>
              <a:latin typeface="Agrandir"/>
            </a:endParaRPr>
          </a:p>
        </p:txBody>
      </p:sp>
      <p:pic>
        <p:nvPicPr>
          <p:cNvPr id="7" name="Picture 6">
            <a:extLst>
              <a:ext uri="{FF2B5EF4-FFF2-40B4-BE49-F238E27FC236}">
                <a16:creationId xmlns:a16="http://schemas.microsoft.com/office/drawing/2014/main" id="{E6D8EB1E-E400-8AFB-BFC2-44F2D3CA9A3D}"/>
              </a:ext>
            </a:extLst>
          </p:cNvPr>
          <p:cNvPicPr>
            <a:picLocks noChangeAspect="1"/>
          </p:cNvPicPr>
          <p:nvPr/>
        </p:nvPicPr>
        <p:blipFill>
          <a:blip r:embed="rId4"/>
          <a:stretch>
            <a:fillRect/>
          </a:stretch>
        </p:blipFill>
        <p:spPr>
          <a:xfrm>
            <a:off x="616514" y="3736847"/>
            <a:ext cx="9461999" cy="5430335"/>
          </a:xfrm>
          <a:prstGeom prst="rect">
            <a:avLst/>
          </a:prstGeom>
        </p:spPr>
      </p:pic>
      <p:pic>
        <p:nvPicPr>
          <p:cNvPr id="11" name="Picture 10">
            <a:extLst>
              <a:ext uri="{FF2B5EF4-FFF2-40B4-BE49-F238E27FC236}">
                <a16:creationId xmlns:a16="http://schemas.microsoft.com/office/drawing/2014/main" id="{2C116200-537C-086D-0EDE-76456EEDFF19}"/>
              </a:ext>
            </a:extLst>
          </p:cNvPr>
          <p:cNvPicPr>
            <a:picLocks noChangeAspect="1"/>
          </p:cNvPicPr>
          <p:nvPr/>
        </p:nvPicPr>
        <p:blipFill>
          <a:blip r:embed="rId5"/>
          <a:stretch>
            <a:fillRect/>
          </a:stretch>
        </p:blipFill>
        <p:spPr>
          <a:xfrm>
            <a:off x="10372085" y="3718858"/>
            <a:ext cx="5469775" cy="5448324"/>
          </a:xfrm>
          <a:prstGeom prst="rect">
            <a:avLst/>
          </a:prstGeom>
        </p:spPr>
      </p:pic>
    </p:spTree>
    <p:extLst>
      <p:ext uri="{BB962C8B-B14F-4D97-AF65-F5344CB8AC3E}">
        <p14:creationId xmlns:p14="http://schemas.microsoft.com/office/powerpoint/2010/main" val="4187753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rgbClr val="FFFFFF"/>
                </a:solidFill>
                <a:latin typeface="Agrandir"/>
              </a:rPr>
              <a:t>4.1.6 Proportion of Offence Contributed to Number of Debtors</a:t>
            </a:r>
          </a:p>
          <a:p>
            <a:r>
              <a:rPr lang="en-US" dirty="0">
                <a:solidFill>
                  <a:srgbClr val="FFFFFF"/>
                </a:solidFill>
                <a:latin typeface="Agrandir"/>
              </a:rPr>
              <a:t>Based on the previous graph, it can be observed that the five areas with the </a:t>
            </a:r>
            <a:r>
              <a:rPr lang="en-US" b="1" dirty="0">
                <a:solidFill>
                  <a:srgbClr val="FFFFFF"/>
                </a:solidFill>
                <a:latin typeface="Agrandir"/>
              </a:rPr>
              <a:t>highest number of debtors are located in </a:t>
            </a:r>
            <a:r>
              <a:rPr lang="en-US" b="1" dirty="0" err="1">
                <a:solidFill>
                  <a:srgbClr val="FFFFFF"/>
                </a:solidFill>
                <a:latin typeface="Agrandir"/>
              </a:rPr>
              <a:t>Toowomba</a:t>
            </a:r>
            <a:r>
              <a:rPr lang="en-US" b="1" dirty="0">
                <a:solidFill>
                  <a:srgbClr val="FFFFFF"/>
                </a:solidFill>
                <a:latin typeface="Agrandir"/>
              </a:rPr>
              <a:t>, </a:t>
            </a:r>
            <a:r>
              <a:rPr lang="en-US" b="1" dirty="0" err="1">
                <a:solidFill>
                  <a:srgbClr val="FFFFFF"/>
                </a:solidFill>
                <a:latin typeface="Agrandir"/>
              </a:rPr>
              <a:t>Darlig</a:t>
            </a:r>
            <a:r>
              <a:rPr lang="en-US" b="1" dirty="0">
                <a:solidFill>
                  <a:srgbClr val="FFFFFF"/>
                </a:solidFill>
                <a:latin typeface="Agrandir"/>
              </a:rPr>
              <a:t> Downs, Brisbane-East, Logan, and Ipswich</a:t>
            </a:r>
            <a:r>
              <a:rPr lang="en-US" dirty="0">
                <a:solidFill>
                  <a:srgbClr val="FFFFFF"/>
                </a:solidFill>
                <a:latin typeface="Agrandir"/>
              </a:rPr>
              <a:t>. In order to obtain a more detailed insight into the factors that contribute to the high number of debtors, a pie chart can be created to determine the proportion of each offence group that has contributed to the number of debtors.</a:t>
            </a:r>
          </a:p>
        </p:txBody>
      </p:sp>
      <p:pic>
        <p:nvPicPr>
          <p:cNvPr id="4" name="图片 19" descr="5f4b33826f39daa59d33744f2da928d">
            <a:extLst>
              <a:ext uri="{FF2B5EF4-FFF2-40B4-BE49-F238E27FC236}">
                <a16:creationId xmlns:a16="http://schemas.microsoft.com/office/drawing/2014/main" id="{D1D0C9D2-2E26-6C19-4B0E-EE913E41CDBB}"/>
              </a:ext>
            </a:extLst>
          </p:cNvPr>
          <p:cNvPicPr>
            <a:picLocks noChangeAspect="1"/>
          </p:cNvPicPr>
          <p:nvPr/>
        </p:nvPicPr>
        <p:blipFill>
          <a:blip r:embed="rId4"/>
          <a:stretch>
            <a:fillRect/>
          </a:stretch>
        </p:blipFill>
        <p:spPr>
          <a:xfrm>
            <a:off x="11390122" y="3125620"/>
            <a:ext cx="5269230" cy="3214369"/>
          </a:xfrm>
          <a:prstGeom prst="rect">
            <a:avLst/>
          </a:prstGeom>
        </p:spPr>
      </p:pic>
      <p:pic>
        <p:nvPicPr>
          <p:cNvPr id="9" name="图片 26" descr="2e9046956e637813f2a52bc7f3ffc28">
            <a:extLst>
              <a:ext uri="{FF2B5EF4-FFF2-40B4-BE49-F238E27FC236}">
                <a16:creationId xmlns:a16="http://schemas.microsoft.com/office/drawing/2014/main" id="{FD743830-74E2-C4A5-01C2-D04D2D1DCEEE}"/>
              </a:ext>
            </a:extLst>
          </p:cNvPr>
          <p:cNvPicPr>
            <a:picLocks noChangeAspect="1"/>
          </p:cNvPicPr>
          <p:nvPr/>
        </p:nvPicPr>
        <p:blipFill>
          <a:blip r:embed="rId5"/>
          <a:stretch>
            <a:fillRect/>
          </a:stretch>
        </p:blipFill>
        <p:spPr>
          <a:xfrm>
            <a:off x="5991266" y="3125621"/>
            <a:ext cx="5273040" cy="3214370"/>
          </a:xfrm>
          <a:prstGeom prst="rect">
            <a:avLst/>
          </a:prstGeom>
        </p:spPr>
      </p:pic>
      <p:pic>
        <p:nvPicPr>
          <p:cNvPr id="10" name="图片 28" descr="39477fd88eaafa1a02990de4da7e9da">
            <a:extLst>
              <a:ext uri="{FF2B5EF4-FFF2-40B4-BE49-F238E27FC236}">
                <a16:creationId xmlns:a16="http://schemas.microsoft.com/office/drawing/2014/main" id="{FBBF43A6-347A-783B-5B89-87055D3C5061}"/>
              </a:ext>
            </a:extLst>
          </p:cNvPr>
          <p:cNvPicPr>
            <a:picLocks noChangeAspect="1"/>
          </p:cNvPicPr>
          <p:nvPr/>
        </p:nvPicPr>
        <p:blipFill>
          <a:blip r:embed="rId6"/>
          <a:stretch>
            <a:fillRect/>
          </a:stretch>
        </p:blipFill>
        <p:spPr>
          <a:xfrm>
            <a:off x="6048772" y="6545592"/>
            <a:ext cx="5215534" cy="3915410"/>
          </a:xfrm>
          <a:prstGeom prst="rect">
            <a:avLst/>
          </a:prstGeom>
        </p:spPr>
      </p:pic>
      <p:pic>
        <p:nvPicPr>
          <p:cNvPr id="12" name="图片 29" descr="333d9bd287236e0b87cb1fc0a67822f">
            <a:extLst>
              <a:ext uri="{FF2B5EF4-FFF2-40B4-BE49-F238E27FC236}">
                <a16:creationId xmlns:a16="http://schemas.microsoft.com/office/drawing/2014/main" id="{1CB29A7D-BD36-4295-A83D-CA67D587648B}"/>
              </a:ext>
            </a:extLst>
          </p:cNvPr>
          <p:cNvPicPr>
            <a:picLocks noChangeAspect="1"/>
          </p:cNvPicPr>
          <p:nvPr/>
        </p:nvPicPr>
        <p:blipFill>
          <a:blip r:embed="rId7"/>
          <a:stretch>
            <a:fillRect/>
          </a:stretch>
        </p:blipFill>
        <p:spPr>
          <a:xfrm>
            <a:off x="616514" y="6545592"/>
            <a:ext cx="5272405" cy="3915410"/>
          </a:xfrm>
          <a:prstGeom prst="rect">
            <a:avLst/>
          </a:prstGeom>
        </p:spPr>
      </p:pic>
      <p:pic>
        <p:nvPicPr>
          <p:cNvPr id="13" name="图片 34" descr="953c4607f1043c234579e5ab336620e">
            <a:extLst>
              <a:ext uri="{FF2B5EF4-FFF2-40B4-BE49-F238E27FC236}">
                <a16:creationId xmlns:a16="http://schemas.microsoft.com/office/drawing/2014/main" id="{F28E5F2F-860C-7ADA-DFB6-947B9F9E53D5}"/>
              </a:ext>
            </a:extLst>
          </p:cNvPr>
          <p:cNvPicPr>
            <a:picLocks noChangeAspect="1"/>
          </p:cNvPicPr>
          <p:nvPr/>
        </p:nvPicPr>
        <p:blipFill>
          <a:blip r:embed="rId8"/>
          <a:stretch>
            <a:fillRect/>
          </a:stretch>
        </p:blipFill>
        <p:spPr>
          <a:xfrm>
            <a:off x="597514" y="3125621"/>
            <a:ext cx="5274310" cy="3214370"/>
          </a:xfrm>
          <a:prstGeom prst="rect">
            <a:avLst/>
          </a:prstGeom>
        </p:spPr>
      </p:pic>
      <p:sp>
        <p:nvSpPr>
          <p:cNvPr id="14" name="TextBox 13">
            <a:extLst>
              <a:ext uri="{FF2B5EF4-FFF2-40B4-BE49-F238E27FC236}">
                <a16:creationId xmlns:a16="http://schemas.microsoft.com/office/drawing/2014/main" id="{A2138163-C681-37DC-ACCF-74149CC405CA}"/>
              </a:ext>
            </a:extLst>
          </p:cNvPr>
          <p:cNvSpPr txBox="1"/>
          <p:nvPr/>
        </p:nvSpPr>
        <p:spPr>
          <a:xfrm>
            <a:off x="11390122" y="6895321"/>
            <a:ext cx="5269230" cy="1938992"/>
          </a:xfrm>
          <a:prstGeom prst="rect">
            <a:avLst/>
          </a:prstGeom>
          <a:solidFill>
            <a:schemeClr val="accent5">
              <a:lumMod val="60000"/>
              <a:lumOff val="40000"/>
            </a:schemeClr>
          </a:solidFill>
        </p:spPr>
        <p:txBody>
          <a:bodyPr wrap="square" rtlCol="0">
            <a:spAutoFit/>
          </a:bodyPr>
          <a:lstStyle/>
          <a:p>
            <a:pPr algn="just"/>
            <a:r>
              <a:rPr lang="en-US" sz="2000" dirty="0"/>
              <a:t>Across all five regions, speeding consistently contributes around 20% to the number of debtors. Also, Tolling is the main contributor to the number of debtors in Logan, accounting for 41%, followed by 37% in Brisbane East and 30% in Ipswich.</a:t>
            </a:r>
            <a:endParaRPr lang="en-ID" sz="2000" dirty="0"/>
          </a:p>
        </p:txBody>
      </p:sp>
      <p:sp>
        <p:nvSpPr>
          <p:cNvPr id="15" name="TextBox 14">
            <a:extLst>
              <a:ext uri="{FF2B5EF4-FFF2-40B4-BE49-F238E27FC236}">
                <a16:creationId xmlns:a16="http://schemas.microsoft.com/office/drawing/2014/main" id="{BCDE3857-9833-A342-CFA2-C4FFA18CF6C5}"/>
              </a:ext>
            </a:extLst>
          </p:cNvPr>
          <p:cNvSpPr txBox="1"/>
          <p:nvPr/>
        </p:nvSpPr>
        <p:spPr>
          <a:xfrm>
            <a:off x="11371146" y="6525989"/>
            <a:ext cx="5288205"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spTree>
    <p:extLst>
      <p:ext uri="{BB962C8B-B14F-4D97-AF65-F5344CB8AC3E}">
        <p14:creationId xmlns:p14="http://schemas.microsoft.com/office/powerpoint/2010/main" val="480053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rgbClr val="FFFFFF"/>
                </a:solidFill>
                <a:latin typeface="Agrandir"/>
              </a:rPr>
              <a:t>4.1.7 Top 10 Offence Contributed to Outstanding Balance</a:t>
            </a:r>
          </a:p>
          <a:p>
            <a:r>
              <a:rPr lang="en-US" dirty="0">
                <a:solidFill>
                  <a:srgbClr val="FFFFFF"/>
                </a:solidFill>
                <a:latin typeface="Agrandir"/>
              </a:rPr>
              <a:t>According to the chart, Speeding, Driving, and Tolling are the top three offenses that contribute the most to the outstanding balance, accounting for 22.5%, 16.19%, and 15.3% respectively. The trend showed that Logan having the highest outstanding balance of 1.6 billion, followed by Gold Coast with 1.5 billion, and Ipswich in third place with an outstanding balance of 1.2 billion. (See Appendix 2.6)</a:t>
            </a:r>
          </a:p>
        </p:txBody>
      </p:sp>
      <p:pic>
        <p:nvPicPr>
          <p:cNvPr id="9" name="Picture 8">
            <a:extLst>
              <a:ext uri="{FF2B5EF4-FFF2-40B4-BE49-F238E27FC236}">
                <a16:creationId xmlns:a16="http://schemas.microsoft.com/office/drawing/2014/main" id="{5EEFB3DC-5A5C-EAAC-08AE-EB15B7401AAB}"/>
              </a:ext>
            </a:extLst>
          </p:cNvPr>
          <p:cNvPicPr>
            <a:picLocks noChangeAspect="1"/>
          </p:cNvPicPr>
          <p:nvPr/>
        </p:nvPicPr>
        <p:blipFill>
          <a:blip r:embed="rId4"/>
          <a:stretch>
            <a:fillRect/>
          </a:stretch>
        </p:blipFill>
        <p:spPr>
          <a:xfrm>
            <a:off x="432148" y="3630051"/>
            <a:ext cx="6183799" cy="4521434"/>
          </a:xfrm>
          <a:prstGeom prst="rect">
            <a:avLst/>
          </a:prstGeom>
        </p:spPr>
      </p:pic>
      <p:pic>
        <p:nvPicPr>
          <p:cNvPr id="7" name="Picture 6">
            <a:extLst>
              <a:ext uri="{FF2B5EF4-FFF2-40B4-BE49-F238E27FC236}">
                <a16:creationId xmlns:a16="http://schemas.microsoft.com/office/drawing/2014/main" id="{7DBDA5D9-5FEA-2027-0102-BDC93CEDECDB}"/>
              </a:ext>
            </a:extLst>
          </p:cNvPr>
          <p:cNvPicPr>
            <a:picLocks noChangeAspect="1"/>
          </p:cNvPicPr>
          <p:nvPr/>
        </p:nvPicPr>
        <p:blipFill>
          <a:blip r:embed="rId5"/>
          <a:stretch>
            <a:fillRect/>
          </a:stretch>
        </p:blipFill>
        <p:spPr>
          <a:xfrm>
            <a:off x="6740686" y="3633718"/>
            <a:ext cx="5203733" cy="5528291"/>
          </a:xfrm>
          <a:prstGeom prst="rect">
            <a:avLst/>
          </a:prstGeom>
        </p:spPr>
      </p:pic>
      <p:pic>
        <p:nvPicPr>
          <p:cNvPr id="10" name="图片 22">
            <a:extLst>
              <a:ext uri="{FF2B5EF4-FFF2-40B4-BE49-F238E27FC236}">
                <a16:creationId xmlns:a16="http://schemas.microsoft.com/office/drawing/2014/main" id="{B88BBA05-909E-8AD8-B741-40E44CE69AE4}"/>
              </a:ext>
            </a:extLst>
          </p:cNvPr>
          <p:cNvPicPr>
            <a:picLocks noChangeAspect="1"/>
          </p:cNvPicPr>
          <p:nvPr/>
        </p:nvPicPr>
        <p:blipFill>
          <a:blip r:embed="rId6"/>
          <a:stretch>
            <a:fillRect/>
          </a:stretch>
        </p:blipFill>
        <p:spPr>
          <a:xfrm>
            <a:off x="12087998" y="4016743"/>
            <a:ext cx="6285184" cy="3838760"/>
          </a:xfrm>
          <a:prstGeom prst="rect">
            <a:avLst/>
          </a:prstGeom>
        </p:spPr>
      </p:pic>
      <p:sp>
        <p:nvSpPr>
          <p:cNvPr id="11" name="TextBox 10">
            <a:extLst>
              <a:ext uri="{FF2B5EF4-FFF2-40B4-BE49-F238E27FC236}">
                <a16:creationId xmlns:a16="http://schemas.microsoft.com/office/drawing/2014/main" id="{D37A5212-68B4-423E-AC72-98A38FA16CDC}"/>
              </a:ext>
            </a:extLst>
          </p:cNvPr>
          <p:cNvSpPr txBox="1"/>
          <p:nvPr/>
        </p:nvSpPr>
        <p:spPr>
          <a:xfrm>
            <a:off x="12075197" y="3630051"/>
            <a:ext cx="6285184"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SUMMARY STATISTICS OF OUTSTANDING BALANCE</a:t>
            </a:r>
            <a:endParaRPr lang="en-ID" b="1" dirty="0"/>
          </a:p>
        </p:txBody>
      </p:sp>
    </p:spTree>
    <p:extLst>
      <p:ext uri="{BB962C8B-B14F-4D97-AF65-F5344CB8AC3E}">
        <p14:creationId xmlns:p14="http://schemas.microsoft.com/office/powerpoint/2010/main" val="1027576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chemeClr val="bg1">
                    <a:lumMod val="95000"/>
                  </a:schemeClr>
                </a:solidFill>
                <a:latin typeface="Agrandir"/>
              </a:rPr>
              <a:t>4.1.8 Proportion of Offence Contributed to Outstanding Balance</a:t>
            </a:r>
          </a:p>
          <a:p>
            <a:r>
              <a:rPr lang="en-US" b="0" i="0" dirty="0">
                <a:solidFill>
                  <a:schemeClr val="bg1">
                    <a:lumMod val="95000"/>
                  </a:schemeClr>
                </a:solidFill>
                <a:effectLst/>
                <a:latin typeface="Söhne"/>
              </a:rPr>
              <a:t>Based on the previous graph, it can be observed that the five areas with </a:t>
            </a:r>
            <a:r>
              <a:rPr lang="en-US" b="1" i="0" dirty="0">
                <a:solidFill>
                  <a:schemeClr val="bg1">
                    <a:lumMod val="95000"/>
                  </a:schemeClr>
                </a:solidFill>
                <a:effectLst/>
                <a:latin typeface="Söhne"/>
              </a:rPr>
              <a:t>the highest number of outstanding balances are located in Logan, Gold Coast, Ipswich, Brisbane-South, and Moreton Bay North.</a:t>
            </a:r>
            <a:r>
              <a:rPr lang="en-US" b="0" i="0" dirty="0">
                <a:solidFill>
                  <a:schemeClr val="bg1">
                    <a:lumMod val="95000"/>
                  </a:schemeClr>
                </a:solidFill>
                <a:effectLst/>
                <a:latin typeface="Söhne"/>
              </a:rPr>
              <a:t> In order to obtain a more detailed insight into the factors that contribute to the high number of Outstanding Balance, a pie chart can be created to determine the proportion of each offence group that has contributed to the number of Outstanding Balance. (Code in Appendix 2.7)</a:t>
            </a:r>
            <a:endParaRPr lang="en-US" dirty="0">
              <a:solidFill>
                <a:schemeClr val="bg1">
                  <a:lumMod val="95000"/>
                </a:schemeClr>
              </a:solidFill>
              <a:latin typeface="Agrandir"/>
            </a:endParaRPr>
          </a:p>
        </p:txBody>
      </p:sp>
      <p:pic>
        <p:nvPicPr>
          <p:cNvPr id="12" name="图片 3" descr="2fd66ae7d17b727e5b987bf1a7608b5">
            <a:extLst>
              <a:ext uri="{FF2B5EF4-FFF2-40B4-BE49-F238E27FC236}">
                <a16:creationId xmlns:a16="http://schemas.microsoft.com/office/drawing/2014/main" id="{CA9E9752-4DA8-5536-B202-0F3C46127970}"/>
              </a:ext>
            </a:extLst>
          </p:cNvPr>
          <p:cNvPicPr>
            <a:picLocks noChangeAspect="1"/>
          </p:cNvPicPr>
          <p:nvPr/>
        </p:nvPicPr>
        <p:blipFill>
          <a:blip r:embed="rId4"/>
          <a:stretch>
            <a:fillRect/>
          </a:stretch>
        </p:blipFill>
        <p:spPr>
          <a:xfrm>
            <a:off x="720180" y="6830075"/>
            <a:ext cx="5269865" cy="3837771"/>
          </a:xfrm>
          <a:prstGeom prst="rect">
            <a:avLst/>
          </a:prstGeom>
        </p:spPr>
      </p:pic>
      <p:pic>
        <p:nvPicPr>
          <p:cNvPr id="13" name="图片 9" descr="bbac4650063d8900bfee16ae2c118a3">
            <a:extLst>
              <a:ext uri="{FF2B5EF4-FFF2-40B4-BE49-F238E27FC236}">
                <a16:creationId xmlns:a16="http://schemas.microsoft.com/office/drawing/2014/main" id="{962A5EA6-A5AC-BDC2-037E-2C9FFEB77E36}"/>
              </a:ext>
            </a:extLst>
          </p:cNvPr>
          <p:cNvPicPr>
            <a:picLocks noChangeAspect="1"/>
          </p:cNvPicPr>
          <p:nvPr/>
        </p:nvPicPr>
        <p:blipFill>
          <a:blip r:embed="rId5"/>
          <a:stretch>
            <a:fillRect/>
          </a:stretch>
        </p:blipFill>
        <p:spPr>
          <a:xfrm>
            <a:off x="6086844" y="3510618"/>
            <a:ext cx="5269865" cy="3936609"/>
          </a:xfrm>
          <a:prstGeom prst="rect">
            <a:avLst/>
          </a:prstGeom>
        </p:spPr>
      </p:pic>
      <p:pic>
        <p:nvPicPr>
          <p:cNvPr id="18" name="图片 10" descr="513e26d3788d14efc5533ac69a135eb">
            <a:extLst>
              <a:ext uri="{FF2B5EF4-FFF2-40B4-BE49-F238E27FC236}">
                <a16:creationId xmlns:a16="http://schemas.microsoft.com/office/drawing/2014/main" id="{1C0A5F02-5C76-2CE2-6153-D5C141650611}"/>
              </a:ext>
            </a:extLst>
          </p:cNvPr>
          <p:cNvPicPr>
            <a:picLocks noChangeAspect="1"/>
          </p:cNvPicPr>
          <p:nvPr/>
        </p:nvPicPr>
        <p:blipFill>
          <a:blip r:embed="rId6"/>
          <a:stretch>
            <a:fillRect/>
          </a:stretch>
        </p:blipFill>
        <p:spPr>
          <a:xfrm>
            <a:off x="11457140" y="3510618"/>
            <a:ext cx="4744760" cy="3531097"/>
          </a:xfrm>
          <a:prstGeom prst="rect">
            <a:avLst/>
          </a:prstGeom>
        </p:spPr>
      </p:pic>
      <p:pic>
        <p:nvPicPr>
          <p:cNvPr id="19" name="图片 13" descr="e1bb77b5631bdea0e30ae68686afc42">
            <a:extLst>
              <a:ext uri="{FF2B5EF4-FFF2-40B4-BE49-F238E27FC236}">
                <a16:creationId xmlns:a16="http://schemas.microsoft.com/office/drawing/2014/main" id="{287D37AA-3337-39FD-DCC0-0E04E5272698}"/>
              </a:ext>
            </a:extLst>
          </p:cNvPr>
          <p:cNvPicPr>
            <a:picLocks noChangeAspect="1"/>
          </p:cNvPicPr>
          <p:nvPr/>
        </p:nvPicPr>
        <p:blipFill>
          <a:blip r:embed="rId7"/>
          <a:stretch>
            <a:fillRect/>
          </a:stretch>
        </p:blipFill>
        <p:spPr>
          <a:xfrm>
            <a:off x="6090476" y="7041715"/>
            <a:ext cx="5266233" cy="3626131"/>
          </a:xfrm>
          <a:prstGeom prst="rect">
            <a:avLst/>
          </a:prstGeom>
        </p:spPr>
      </p:pic>
      <p:pic>
        <p:nvPicPr>
          <p:cNvPr id="20" name="Picture 19">
            <a:extLst>
              <a:ext uri="{FF2B5EF4-FFF2-40B4-BE49-F238E27FC236}">
                <a16:creationId xmlns:a16="http://schemas.microsoft.com/office/drawing/2014/main" id="{324E122A-7A1D-E755-4F45-DEFDBD5F983F}"/>
              </a:ext>
            </a:extLst>
          </p:cNvPr>
          <p:cNvPicPr>
            <a:picLocks noChangeAspect="1"/>
          </p:cNvPicPr>
          <p:nvPr/>
        </p:nvPicPr>
        <p:blipFill>
          <a:blip r:embed="rId8"/>
          <a:stretch>
            <a:fillRect/>
          </a:stretch>
        </p:blipFill>
        <p:spPr>
          <a:xfrm>
            <a:off x="720180" y="3510618"/>
            <a:ext cx="5273497" cy="3798137"/>
          </a:xfrm>
          <a:prstGeom prst="rect">
            <a:avLst/>
          </a:prstGeom>
        </p:spPr>
      </p:pic>
      <p:sp>
        <p:nvSpPr>
          <p:cNvPr id="21" name="TextBox 20">
            <a:extLst>
              <a:ext uri="{FF2B5EF4-FFF2-40B4-BE49-F238E27FC236}">
                <a16:creationId xmlns:a16="http://schemas.microsoft.com/office/drawing/2014/main" id="{CB3DA1F1-7E21-13A2-AA0F-839E0A9EADE3}"/>
              </a:ext>
            </a:extLst>
          </p:cNvPr>
          <p:cNvSpPr txBox="1"/>
          <p:nvPr/>
        </p:nvSpPr>
        <p:spPr>
          <a:xfrm>
            <a:off x="11494483" y="7479979"/>
            <a:ext cx="4714674" cy="3170099"/>
          </a:xfrm>
          <a:prstGeom prst="rect">
            <a:avLst/>
          </a:prstGeom>
          <a:solidFill>
            <a:schemeClr val="accent5">
              <a:lumMod val="60000"/>
              <a:lumOff val="40000"/>
            </a:schemeClr>
          </a:solidFill>
        </p:spPr>
        <p:txBody>
          <a:bodyPr wrap="square" rtlCol="0">
            <a:spAutoFit/>
          </a:bodyPr>
          <a:lstStyle/>
          <a:p>
            <a:pPr algn="just"/>
            <a:r>
              <a:rPr lang="en-US" sz="2000" dirty="0"/>
              <a:t>Almost all regions consistently show that speeding is the leading factor contributing to outstanding balances, with an average proportion of 25%. However, Logan differs from the others in that Tolling is the largest contributor. Furthermore, Tolling consistently ranks as the second largest contributor to the accumulation of outstanding balance, accounting for almost 20% in each region.</a:t>
            </a:r>
            <a:endParaRPr lang="en-ID" sz="2000" dirty="0"/>
          </a:p>
        </p:txBody>
      </p:sp>
      <p:sp>
        <p:nvSpPr>
          <p:cNvPr id="22" name="TextBox 21">
            <a:extLst>
              <a:ext uri="{FF2B5EF4-FFF2-40B4-BE49-F238E27FC236}">
                <a16:creationId xmlns:a16="http://schemas.microsoft.com/office/drawing/2014/main" id="{7EF5A2D3-3F45-9E86-8AAB-AD2B46988D45}"/>
              </a:ext>
            </a:extLst>
          </p:cNvPr>
          <p:cNvSpPr txBox="1"/>
          <p:nvPr/>
        </p:nvSpPr>
        <p:spPr>
          <a:xfrm>
            <a:off x="11475508" y="7110647"/>
            <a:ext cx="4744760"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spTree>
    <p:extLst>
      <p:ext uri="{BB962C8B-B14F-4D97-AF65-F5344CB8AC3E}">
        <p14:creationId xmlns:p14="http://schemas.microsoft.com/office/powerpoint/2010/main" val="3185911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chemeClr val="bg1">
                    <a:lumMod val="95000"/>
                  </a:schemeClr>
                </a:solidFill>
                <a:latin typeface="Agrandir"/>
              </a:rPr>
              <a:t>4.1.9 Cameras and Crash Locations</a:t>
            </a:r>
          </a:p>
          <a:p>
            <a:r>
              <a:rPr lang="en-US" b="0" i="0" dirty="0">
                <a:solidFill>
                  <a:schemeClr val="bg1">
                    <a:lumMod val="95000"/>
                  </a:schemeClr>
                </a:solidFill>
                <a:effectLst/>
                <a:latin typeface="Söhne"/>
              </a:rPr>
              <a:t>Plotting maps indicates that the number of installed speed cameras in Brisbane city is the largest number and also had the highest rate of happening crash accidents, followed by Gold coast. Comparing to other areas, although there are not many installed cameras, the number of crash accidents rarely happened such as Sunshine coast region and Moreton bay region. Therefore, there might be other factors relevant to these accidents since both maps indicate that the installation of speed cameras may not ensure a decrease in crash accidents.</a:t>
            </a:r>
            <a:endParaRPr lang="en-US" dirty="0">
              <a:solidFill>
                <a:schemeClr val="bg1">
                  <a:lumMod val="95000"/>
                </a:schemeClr>
              </a:solidFill>
              <a:latin typeface="Agrandir"/>
            </a:endParaRPr>
          </a:p>
        </p:txBody>
      </p:sp>
      <p:pic>
        <p:nvPicPr>
          <p:cNvPr id="2050" name="Picture 2">
            <a:extLst>
              <a:ext uri="{FF2B5EF4-FFF2-40B4-BE49-F238E27FC236}">
                <a16:creationId xmlns:a16="http://schemas.microsoft.com/office/drawing/2014/main" id="{FAEFCF65-2DC9-A311-F72C-3672BB4091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7406" y="3534744"/>
            <a:ext cx="7859295" cy="60390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E515928-1616-571D-C535-8E13414FDC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241" y="3534745"/>
            <a:ext cx="7955818" cy="6039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882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V="1">
            <a:off x="-14633170" y="1413040"/>
            <a:ext cx="26712878" cy="6005869"/>
          </a:xfrm>
          <a:prstGeom prst="rect">
            <a:avLst/>
          </a:prstGeom>
        </p:spPr>
      </p:pic>
      <p:grpSp>
        <p:nvGrpSpPr>
          <p:cNvPr id="3" name="Group 3"/>
          <p:cNvGrpSpPr/>
          <p:nvPr/>
        </p:nvGrpSpPr>
        <p:grpSpPr>
          <a:xfrm>
            <a:off x="1353652" y="4980686"/>
            <a:ext cx="336641" cy="336641"/>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860863" y="458917"/>
            <a:ext cx="1659078" cy="1659078"/>
          </a:xfrm>
          <a:prstGeom prst="rect">
            <a:avLst/>
          </a:prstGeom>
        </p:spPr>
      </p:pic>
      <p:sp>
        <p:nvSpPr>
          <p:cNvPr id="6" name="AutoShape 6"/>
          <p:cNvSpPr/>
          <p:nvPr/>
        </p:nvSpPr>
        <p:spPr>
          <a:xfrm flipV="1">
            <a:off x="1353652" y="5142377"/>
            <a:ext cx="15507211" cy="6630"/>
          </a:xfrm>
          <a:prstGeom prst="line">
            <a:avLst/>
          </a:prstGeom>
          <a:ln w="38100" cap="rnd">
            <a:solidFill>
              <a:srgbClr val="FFFFFF"/>
            </a:solidFill>
            <a:prstDash val="solid"/>
            <a:headEnd type="none" w="sm" len="sm"/>
            <a:tailEnd type="none" w="sm" len="sm"/>
          </a:ln>
        </p:spPr>
      </p:sp>
      <p:grpSp>
        <p:nvGrpSpPr>
          <p:cNvPr id="7" name="Group 7"/>
          <p:cNvGrpSpPr/>
          <p:nvPr/>
        </p:nvGrpSpPr>
        <p:grpSpPr>
          <a:xfrm>
            <a:off x="4868279" y="4970785"/>
            <a:ext cx="336641" cy="33664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9" name="Group 9"/>
          <p:cNvGrpSpPr/>
          <p:nvPr/>
        </p:nvGrpSpPr>
        <p:grpSpPr>
          <a:xfrm>
            <a:off x="8147891" y="5000488"/>
            <a:ext cx="336641" cy="33664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1" name="Group 11"/>
          <p:cNvGrpSpPr/>
          <p:nvPr/>
        </p:nvGrpSpPr>
        <p:grpSpPr>
          <a:xfrm rot="5400000">
            <a:off x="17078781" y="4691929"/>
            <a:ext cx="391600" cy="827436"/>
            <a:chOff x="0" y="0"/>
            <a:chExt cx="812800" cy="1717413"/>
          </a:xfrm>
        </p:grpSpPr>
        <p:sp>
          <p:nvSpPr>
            <p:cNvPr id="12" name="Freeform 12"/>
            <p:cNvSpPr/>
            <p:nvPr/>
          </p:nvSpPr>
          <p:spPr>
            <a:xfrm>
              <a:off x="0" y="0"/>
              <a:ext cx="812800" cy="1717413"/>
            </a:xfrm>
            <a:custGeom>
              <a:avLst/>
              <a:gdLst/>
              <a:ahLst/>
              <a:cxnLst/>
              <a:rect l="l" t="t" r="r" b="b"/>
              <a:pathLst>
                <a:path w="812800" h="1717413">
                  <a:moveTo>
                    <a:pt x="406400" y="0"/>
                  </a:moveTo>
                  <a:lnTo>
                    <a:pt x="812800" y="1717413"/>
                  </a:lnTo>
                  <a:lnTo>
                    <a:pt x="0" y="1717413"/>
                  </a:lnTo>
                  <a:lnTo>
                    <a:pt x="406400" y="0"/>
                  </a:lnTo>
                  <a:close/>
                </a:path>
              </a:pathLst>
            </a:custGeom>
            <a:solidFill>
              <a:srgbClr val="FFFFFF"/>
            </a:solidFill>
          </p:spPr>
        </p:sp>
        <p:sp>
          <p:nvSpPr>
            <p:cNvPr id="13" name="TextBox 13"/>
            <p:cNvSpPr txBox="1"/>
            <p:nvPr/>
          </p:nvSpPr>
          <p:spPr>
            <a:xfrm>
              <a:off x="127000" y="254000"/>
              <a:ext cx="558800" cy="406400"/>
            </a:xfrm>
            <a:prstGeom prst="rect">
              <a:avLst/>
            </a:prstGeom>
          </p:spPr>
          <p:txBody>
            <a:bodyPr lIns="52806" tIns="52806" rIns="52806" bIns="52806" rtlCol="0" anchor="ctr"/>
            <a:lstStyle/>
            <a:p>
              <a:pPr algn="ctr" defTabSz="950519">
                <a:lnSpc>
                  <a:spcPts val="2183"/>
                </a:lnSpc>
              </a:pPr>
              <a:endParaRPr sz="1871">
                <a:solidFill>
                  <a:prstClr val="black"/>
                </a:solidFill>
                <a:latin typeface="Calibri"/>
              </a:endParaRPr>
            </a:p>
          </p:txBody>
        </p:sp>
      </p:grpSp>
      <p:sp>
        <p:nvSpPr>
          <p:cNvPr id="14" name="TextBox 14"/>
          <p:cNvSpPr txBox="1"/>
          <p:nvPr/>
        </p:nvSpPr>
        <p:spPr>
          <a:xfrm>
            <a:off x="1416191" y="443861"/>
            <a:ext cx="13615303" cy="1426367"/>
          </a:xfrm>
          <a:prstGeom prst="rect">
            <a:avLst/>
          </a:prstGeom>
        </p:spPr>
        <p:txBody>
          <a:bodyPr lIns="0" tIns="0" rIns="0" bIns="0" rtlCol="0" anchor="t">
            <a:spAutoFit/>
          </a:bodyPr>
          <a:lstStyle/>
          <a:p>
            <a:pPr defTabSz="950519">
              <a:lnSpc>
                <a:spcPts val="10747"/>
              </a:lnSpc>
            </a:pPr>
            <a:r>
              <a:rPr lang="en-US" sz="8956" dirty="0">
                <a:solidFill>
                  <a:srgbClr val="B9F200"/>
                </a:solidFill>
                <a:latin typeface="Agrandir"/>
              </a:rPr>
              <a:t>Step to achieve our goals</a:t>
            </a:r>
          </a:p>
        </p:txBody>
      </p:sp>
      <p:sp>
        <p:nvSpPr>
          <p:cNvPr id="15" name="TextBox 15"/>
          <p:cNvSpPr txBox="1"/>
          <p:nvPr/>
        </p:nvSpPr>
        <p:spPr>
          <a:xfrm>
            <a:off x="1416191" y="1730048"/>
            <a:ext cx="11851747" cy="564547"/>
          </a:xfrm>
          <a:prstGeom prst="rect">
            <a:avLst/>
          </a:prstGeom>
        </p:spPr>
        <p:txBody>
          <a:bodyPr lIns="0" tIns="0" rIns="0" bIns="0" rtlCol="0" anchor="t">
            <a:spAutoFit/>
          </a:bodyPr>
          <a:lstStyle/>
          <a:p>
            <a:pPr defTabSz="950519">
              <a:lnSpc>
                <a:spcPts val="4677"/>
              </a:lnSpc>
            </a:pPr>
            <a:r>
              <a:rPr lang="en-US" sz="3117" dirty="0">
                <a:solidFill>
                  <a:srgbClr val="FFFFFF"/>
                </a:solidFill>
                <a:latin typeface="Agrandir"/>
              </a:rPr>
              <a:t>We implement data science process through this project</a:t>
            </a:r>
          </a:p>
        </p:txBody>
      </p:sp>
      <p:sp>
        <p:nvSpPr>
          <p:cNvPr id="16" name="TextBox 16"/>
          <p:cNvSpPr txBox="1"/>
          <p:nvPr/>
        </p:nvSpPr>
        <p:spPr>
          <a:xfrm>
            <a:off x="1393549" y="5566744"/>
            <a:ext cx="2494983" cy="850939"/>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1. Problem Solving with Data </a:t>
            </a:r>
          </a:p>
        </p:txBody>
      </p:sp>
      <p:sp>
        <p:nvSpPr>
          <p:cNvPr id="17" name="TextBox 17"/>
          <p:cNvSpPr txBox="1"/>
          <p:nvPr/>
        </p:nvSpPr>
        <p:spPr>
          <a:xfrm>
            <a:off x="1393548" y="6484283"/>
            <a:ext cx="3274560" cy="1135375"/>
          </a:xfrm>
          <a:prstGeom prst="rect">
            <a:avLst/>
          </a:prstGeom>
        </p:spPr>
        <p:txBody>
          <a:bodyPr wrap="square" lIns="0" tIns="0" rIns="0" bIns="0" rtlCol="0" anchor="t">
            <a:spAutoFit/>
          </a:bodyPr>
          <a:lstStyle/>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Introduction</a:t>
            </a:r>
          </a:p>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Research Question</a:t>
            </a:r>
          </a:p>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Key Stakeholders</a:t>
            </a:r>
          </a:p>
        </p:txBody>
      </p:sp>
      <p:sp>
        <p:nvSpPr>
          <p:cNvPr id="18" name="TextBox 18"/>
          <p:cNvSpPr txBox="1"/>
          <p:nvPr/>
        </p:nvSpPr>
        <p:spPr>
          <a:xfrm>
            <a:off x="4092044" y="3977582"/>
            <a:ext cx="3756928"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2. Getting The Data</a:t>
            </a:r>
          </a:p>
        </p:txBody>
      </p:sp>
      <p:sp>
        <p:nvSpPr>
          <p:cNvPr id="20" name="TextBox 20"/>
          <p:cNvSpPr txBox="1"/>
          <p:nvPr/>
        </p:nvSpPr>
        <p:spPr>
          <a:xfrm>
            <a:off x="7762632" y="5512366"/>
            <a:ext cx="3274229"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3. Is the data fit for use?</a:t>
            </a:r>
          </a:p>
        </p:txBody>
      </p:sp>
      <p:sp>
        <p:nvSpPr>
          <p:cNvPr id="21" name="TextBox 21"/>
          <p:cNvSpPr txBox="1"/>
          <p:nvPr/>
        </p:nvSpPr>
        <p:spPr>
          <a:xfrm>
            <a:off x="4130429" y="4448230"/>
            <a:ext cx="3274560" cy="365934"/>
          </a:xfrm>
          <a:prstGeom prst="rect">
            <a:avLst/>
          </a:prstGeom>
        </p:spPr>
        <p:txBody>
          <a:bodyPr wrap="square" lIns="0" tIns="0" rIns="0" bIns="0" rtlCol="0" anchor="t">
            <a:spAutoFit/>
          </a:bodyPr>
          <a:lstStyle/>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Data Sources</a:t>
            </a:r>
          </a:p>
        </p:txBody>
      </p:sp>
      <p:sp>
        <p:nvSpPr>
          <p:cNvPr id="22" name="TextBox 22"/>
          <p:cNvSpPr txBox="1"/>
          <p:nvPr/>
        </p:nvSpPr>
        <p:spPr>
          <a:xfrm>
            <a:off x="10656037" y="3596161"/>
            <a:ext cx="4286844" cy="418845"/>
          </a:xfrm>
          <a:prstGeom prst="rect">
            <a:avLst/>
          </a:prstGeom>
        </p:spPr>
        <p:txBody>
          <a:bodyPr lIns="0" tIns="0" rIns="0" bIns="0" rtlCol="0" anchor="t">
            <a:spAutoFit/>
          </a:bodyPr>
          <a:lstStyle/>
          <a:p>
            <a:pPr defTabSz="950519">
              <a:lnSpc>
                <a:spcPts val="3377"/>
              </a:lnSpc>
              <a:spcBef>
                <a:spcPct val="0"/>
              </a:spcBef>
            </a:pPr>
            <a:r>
              <a:rPr lang="en-US" sz="2598" dirty="0">
                <a:solidFill>
                  <a:srgbClr val="B9F200"/>
                </a:solidFill>
                <a:latin typeface="Agrandir Bold"/>
              </a:rPr>
              <a:t>4. Making the data confess</a:t>
            </a:r>
          </a:p>
        </p:txBody>
      </p:sp>
      <p:sp>
        <p:nvSpPr>
          <p:cNvPr id="23" name="TextBox 23"/>
          <p:cNvSpPr txBox="1"/>
          <p:nvPr/>
        </p:nvSpPr>
        <p:spPr>
          <a:xfrm>
            <a:off x="10656037" y="4086427"/>
            <a:ext cx="4286844" cy="1135375"/>
          </a:xfrm>
          <a:prstGeom prst="rect">
            <a:avLst/>
          </a:prstGeom>
        </p:spPr>
        <p:txBody>
          <a:bodyPr lIns="0" tIns="0" rIns="0" bIns="0" rtlCol="0" anchor="t">
            <a:spAutoFit/>
          </a:bodyPr>
          <a:lstStyle/>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Visual Exploratory Data Analysis</a:t>
            </a:r>
          </a:p>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Statistical Exploratory Analysis</a:t>
            </a:r>
          </a:p>
          <a:p>
            <a:pPr marL="342900" indent="-342900" defTabSz="950519">
              <a:lnSpc>
                <a:spcPts val="2972"/>
              </a:lnSpc>
              <a:spcBef>
                <a:spcPct val="0"/>
              </a:spcBef>
              <a:buFont typeface="Arial" panose="020B0604020202020204" pitchFamily="34" charset="0"/>
              <a:buChar char="•"/>
            </a:pPr>
            <a:endParaRPr lang="en-US" sz="2286" dirty="0">
              <a:solidFill>
                <a:srgbClr val="FFFFFF"/>
              </a:solidFill>
              <a:latin typeface="Agrandir"/>
            </a:endParaRPr>
          </a:p>
        </p:txBody>
      </p:sp>
      <p:sp>
        <p:nvSpPr>
          <p:cNvPr id="24" name="TextBox 24"/>
          <p:cNvSpPr txBox="1"/>
          <p:nvPr/>
        </p:nvSpPr>
        <p:spPr>
          <a:xfrm>
            <a:off x="16696348" y="9594317"/>
            <a:ext cx="1710487" cy="359925"/>
          </a:xfrm>
          <a:prstGeom prst="rect">
            <a:avLst/>
          </a:prstGeom>
        </p:spPr>
        <p:txBody>
          <a:bodyPr lIns="0" tIns="0" rIns="0" bIns="0" rtlCol="0" anchor="t">
            <a:spAutoFit/>
          </a:bodyPr>
          <a:lstStyle/>
          <a:p>
            <a:pPr algn="r" defTabSz="950519">
              <a:lnSpc>
                <a:spcPts val="2742"/>
              </a:lnSpc>
            </a:pPr>
            <a:r>
              <a:rPr lang="en-US" sz="2742" dirty="0">
                <a:solidFill>
                  <a:srgbClr val="B9F200"/>
                </a:solidFill>
                <a:latin typeface="Agrandir"/>
              </a:rPr>
              <a:t>04</a:t>
            </a:r>
          </a:p>
        </p:txBody>
      </p:sp>
      <p:sp>
        <p:nvSpPr>
          <p:cNvPr id="26" name="TextBox 21">
            <a:extLst>
              <a:ext uri="{FF2B5EF4-FFF2-40B4-BE49-F238E27FC236}">
                <a16:creationId xmlns:a16="http://schemas.microsoft.com/office/drawing/2014/main" id="{4CD87D2B-5993-9C99-BEB6-8326473CF1DB}"/>
              </a:ext>
            </a:extLst>
          </p:cNvPr>
          <p:cNvSpPr txBox="1"/>
          <p:nvPr/>
        </p:nvSpPr>
        <p:spPr>
          <a:xfrm>
            <a:off x="7770785" y="5947762"/>
            <a:ext cx="3274560" cy="1904817"/>
          </a:xfrm>
          <a:prstGeom prst="rect">
            <a:avLst/>
          </a:prstGeom>
        </p:spPr>
        <p:txBody>
          <a:bodyPr wrap="square" lIns="0" tIns="0" rIns="0" bIns="0" rtlCol="0" anchor="t">
            <a:spAutoFit/>
          </a:bodyPr>
          <a:lstStyle/>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Checking Completeness</a:t>
            </a:r>
          </a:p>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Checking Accuracy and Consistency</a:t>
            </a:r>
          </a:p>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Data Transformation and Integration</a:t>
            </a:r>
          </a:p>
        </p:txBody>
      </p:sp>
      <p:grpSp>
        <p:nvGrpSpPr>
          <p:cNvPr id="27" name="Group 9">
            <a:extLst>
              <a:ext uri="{FF2B5EF4-FFF2-40B4-BE49-F238E27FC236}">
                <a16:creationId xmlns:a16="http://schemas.microsoft.com/office/drawing/2014/main" id="{CB982CF0-DA3A-23A4-33FA-55AB0C87192B}"/>
              </a:ext>
            </a:extLst>
          </p:cNvPr>
          <p:cNvGrpSpPr/>
          <p:nvPr/>
        </p:nvGrpSpPr>
        <p:grpSpPr>
          <a:xfrm>
            <a:off x="12084932" y="4981594"/>
            <a:ext cx="336641" cy="336641"/>
            <a:chOff x="0" y="0"/>
            <a:chExt cx="6350000" cy="6350000"/>
          </a:xfrm>
        </p:grpSpPr>
        <p:sp>
          <p:nvSpPr>
            <p:cNvPr id="28" name="Freeform 10">
              <a:extLst>
                <a:ext uri="{FF2B5EF4-FFF2-40B4-BE49-F238E27FC236}">
                  <a16:creationId xmlns:a16="http://schemas.microsoft.com/office/drawing/2014/main" id="{A765B41F-F685-1A6A-2D88-68DAFEF8D9AB}"/>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29" name="Group 9">
            <a:extLst>
              <a:ext uri="{FF2B5EF4-FFF2-40B4-BE49-F238E27FC236}">
                <a16:creationId xmlns:a16="http://schemas.microsoft.com/office/drawing/2014/main" id="{1676D488-1F16-905B-2416-4EC25197AEB0}"/>
              </a:ext>
            </a:extLst>
          </p:cNvPr>
          <p:cNvGrpSpPr/>
          <p:nvPr/>
        </p:nvGrpSpPr>
        <p:grpSpPr>
          <a:xfrm>
            <a:off x="15060659" y="4987757"/>
            <a:ext cx="336641" cy="336641"/>
            <a:chOff x="0" y="0"/>
            <a:chExt cx="6350000" cy="6350000"/>
          </a:xfrm>
        </p:grpSpPr>
        <p:sp>
          <p:nvSpPr>
            <p:cNvPr id="30" name="Freeform 10">
              <a:extLst>
                <a:ext uri="{FF2B5EF4-FFF2-40B4-BE49-F238E27FC236}">
                  <a16:creationId xmlns:a16="http://schemas.microsoft.com/office/drawing/2014/main" id="{7FABA6B3-CC31-2CE4-E2F0-E1E6824B284E}"/>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31" name="TextBox 22">
            <a:extLst>
              <a:ext uri="{FF2B5EF4-FFF2-40B4-BE49-F238E27FC236}">
                <a16:creationId xmlns:a16="http://schemas.microsoft.com/office/drawing/2014/main" id="{DC5B2580-2D30-F507-3579-D3475E902D1D}"/>
              </a:ext>
            </a:extLst>
          </p:cNvPr>
          <p:cNvSpPr txBox="1"/>
          <p:nvPr/>
        </p:nvSpPr>
        <p:spPr>
          <a:xfrm>
            <a:off x="13253127" y="5489835"/>
            <a:ext cx="4286844" cy="418845"/>
          </a:xfrm>
          <a:prstGeom prst="rect">
            <a:avLst/>
          </a:prstGeom>
        </p:spPr>
        <p:txBody>
          <a:bodyPr lIns="0" tIns="0" rIns="0" bIns="0" rtlCol="0" anchor="t">
            <a:spAutoFit/>
          </a:bodyPr>
          <a:lstStyle/>
          <a:p>
            <a:pPr defTabSz="950519">
              <a:lnSpc>
                <a:spcPts val="3377"/>
              </a:lnSpc>
              <a:spcBef>
                <a:spcPct val="0"/>
              </a:spcBef>
            </a:pPr>
            <a:r>
              <a:rPr lang="en-US" sz="2598" dirty="0">
                <a:solidFill>
                  <a:srgbClr val="B9F200"/>
                </a:solidFill>
                <a:latin typeface="Agrandir Bold"/>
              </a:rPr>
              <a:t>5. Data Story Telling</a:t>
            </a:r>
          </a:p>
        </p:txBody>
      </p:sp>
      <p:sp>
        <p:nvSpPr>
          <p:cNvPr id="32" name="TextBox 23">
            <a:extLst>
              <a:ext uri="{FF2B5EF4-FFF2-40B4-BE49-F238E27FC236}">
                <a16:creationId xmlns:a16="http://schemas.microsoft.com/office/drawing/2014/main" id="{27A21ACC-6288-4DD4-0B06-A9F504E5EA34}"/>
              </a:ext>
            </a:extLst>
          </p:cNvPr>
          <p:cNvSpPr txBox="1"/>
          <p:nvPr/>
        </p:nvSpPr>
        <p:spPr>
          <a:xfrm>
            <a:off x="13253127" y="5980101"/>
            <a:ext cx="4286844" cy="750655"/>
          </a:xfrm>
          <a:prstGeom prst="rect">
            <a:avLst/>
          </a:prstGeom>
        </p:spPr>
        <p:txBody>
          <a:bodyPr lIns="0" tIns="0" rIns="0" bIns="0" rtlCol="0" anchor="t">
            <a:spAutoFit/>
          </a:bodyPr>
          <a:lstStyle/>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Insight</a:t>
            </a:r>
          </a:p>
          <a:p>
            <a:pPr marL="342900" indent="-342900" defTabSz="950519">
              <a:lnSpc>
                <a:spcPts val="2972"/>
              </a:lnSpc>
              <a:spcBef>
                <a:spcPct val="0"/>
              </a:spcBef>
              <a:buFont typeface="Arial" panose="020B0604020202020204" pitchFamily="34" charset="0"/>
              <a:buChar char="•"/>
            </a:pPr>
            <a:r>
              <a:rPr lang="en-US" sz="2286" dirty="0">
                <a:solidFill>
                  <a:srgbClr val="FFFFFF"/>
                </a:solidFill>
                <a:latin typeface="Agrandir"/>
              </a:rPr>
              <a:t>Conclusion and Suggestion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6" name="TextBox 18">
            <a:extLst>
              <a:ext uri="{FF2B5EF4-FFF2-40B4-BE49-F238E27FC236}">
                <a16:creationId xmlns:a16="http://schemas.microsoft.com/office/drawing/2014/main" id="{D4C04D91-6EEA-5D42-DE6C-A6435C21A63C}"/>
              </a:ext>
            </a:extLst>
          </p:cNvPr>
          <p:cNvSpPr txBox="1"/>
          <p:nvPr/>
        </p:nvSpPr>
        <p:spPr>
          <a:xfrm>
            <a:off x="734182" y="1119029"/>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636872" y="1513812"/>
            <a:ext cx="17282160" cy="1729740"/>
          </a:xfrm>
          <a:prstGeom prst="rect">
            <a:avLst/>
          </a:prstGeom>
          <a:noFill/>
        </p:spPr>
        <p:txBody>
          <a:bodyPr wrap="square">
            <a:noAutofit/>
          </a:bodyPr>
          <a:lstStyle/>
          <a:p>
            <a:r>
              <a:rPr lang="en-US" b="1" dirty="0">
                <a:solidFill>
                  <a:schemeClr val="bg1">
                    <a:lumMod val="95000"/>
                  </a:schemeClr>
                </a:solidFill>
                <a:latin typeface="Agrandir"/>
              </a:rPr>
              <a:t>4.1.9 Cameras and Top 5 Crash Locations in Local Government Area</a:t>
            </a:r>
          </a:p>
          <a:p>
            <a:endParaRPr lang="en-US" b="1" dirty="0">
              <a:solidFill>
                <a:schemeClr val="bg1">
                  <a:lumMod val="95000"/>
                </a:schemeClr>
              </a:solidFill>
              <a:latin typeface="Agrandir"/>
            </a:endParaRPr>
          </a:p>
        </p:txBody>
      </p:sp>
      <p:grpSp>
        <p:nvGrpSpPr>
          <p:cNvPr id="36" name="Group 35">
            <a:extLst>
              <a:ext uri="{FF2B5EF4-FFF2-40B4-BE49-F238E27FC236}">
                <a16:creationId xmlns:a16="http://schemas.microsoft.com/office/drawing/2014/main" id="{4515F6F5-62E4-35FC-53CB-8CC5BBED87B1}"/>
              </a:ext>
            </a:extLst>
          </p:cNvPr>
          <p:cNvGrpSpPr/>
          <p:nvPr/>
        </p:nvGrpSpPr>
        <p:grpSpPr>
          <a:xfrm>
            <a:off x="636872" y="2106340"/>
            <a:ext cx="14287529" cy="5657254"/>
            <a:chOff x="636872" y="2105065"/>
            <a:chExt cx="14287529" cy="5657254"/>
          </a:xfrm>
        </p:grpSpPr>
        <p:sp>
          <p:nvSpPr>
            <p:cNvPr id="29" name="TextBox 28">
              <a:extLst>
                <a:ext uri="{FF2B5EF4-FFF2-40B4-BE49-F238E27FC236}">
                  <a16:creationId xmlns:a16="http://schemas.microsoft.com/office/drawing/2014/main" id="{756D2964-5C8A-9D6C-07AF-2F2A7CCDF320}"/>
                </a:ext>
              </a:extLst>
            </p:cNvPr>
            <p:cNvSpPr txBox="1"/>
            <p:nvPr/>
          </p:nvSpPr>
          <p:spPr>
            <a:xfrm>
              <a:off x="636872" y="2105065"/>
              <a:ext cx="14287529" cy="33855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pt-BR" sz="1600" dirty="0"/>
                <a:t>Brisbane: N: -27.460001, 153.014973 E: -27.463589, 153.035599 S: -27.480858, 153.029871 W: -27.467248, 153.010503</a:t>
              </a:r>
              <a:endParaRPr lang="en-ID" sz="1600" dirty="0"/>
            </a:p>
          </p:txBody>
        </p:sp>
        <p:pic>
          <p:nvPicPr>
            <p:cNvPr id="34" name="Picture 33">
              <a:extLst>
                <a:ext uri="{FF2B5EF4-FFF2-40B4-BE49-F238E27FC236}">
                  <a16:creationId xmlns:a16="http://schemas.microsoft.com/office/drawing/2014/main" id="{BE35262A-6665-9280-A563-82E4A38A6887}"/>
                </a:ext>
              </a:extLst>
            </p:cNvPr>
            <p:cNvPicPr>
              <a:picLocks noChangeAspect="1"/>
            </p:cNvPicPr>
            <p:nvPr/>
          </p:nvPicPr>
          <p:blipFill>
            <a:blip r:embed="rId4"/>
            <a:stretch>
              <a:fillRect/>
            </a:stretch>
          </p:blipFill>
          <p:spPr>
            <a:xfrm>
              <a:off x="636872" y="2466380"/>
              <a:ext cx="7572430" cy="5295939"/>
            </a:xfrm>
            <a:prstGeom prst="rect">
              <a:avLst/>
            </a:prstGeom>
          </p:spPr>
        </p:pic>
        <p:pic>
          <p:nvPicPr>
            <p:cNvPr id="35" name="Picture 34">
              <a:extLst>
                <a:ext uri="{FF2B5EF4-FFF2-40B4-BE49-F238E27FC236}">
                  <a16:creationId xmlns:a16="http://schemas.microsoft.com/office/drawing/2014/main" id="{8BA249DB-2DEB-AB30-5A77-233E31C07992}"/>
                </a:ext>
              </a:extLst>
            </p:cNvPr>
            <p:cNvPicPr>
              <a:picLocks noChangeAspect="1"/>
            </p:cNvPicPr>
            <p:nvPr/>
          </p:nvPicPr>
          <p:blipFill>
            <a:blip r:embed="rId5"/>
            <a:stretch>
              <a:fillRect/>
            </a:stretch>
          </p:blipFill>
          <p:spPr>
            <a:xfrm>
              <a:off x="8228277" y="2466380"/>
              <a:ext cx="6696124" cy="5295939"/>
            </a:xfrm>
            <a:prstGeom prst="rect">
              <a:avLst/>
            </a:prstGeom>
          </p:spPr>
        </p:pic>
      </p:grpSp>
      <p:sp>
        <p:nvSpPr>
          <p:cNvPr id="37" name="TextBox 36">
            <a:extLst>
              <a:ext uri="{FF2B5EF4-FFF2-40B4-BE49-F238E27FC236}">
                <a16:creationId xmlns:a16="http://schemas.microsoft.com/office/drawing/2014/main" id="{28629DED-A18C-8157-A39C-5AD5C0534547}"/>
              </a:ext>
            </a:extLst>
          </p:cNvPr>
          <p:cNvSpPr txBox="1"/>
          <p:nvPr/>
        </p:nvSpPr>
        <p:spPr>
          <a:xfrm>
            <a:off x="619532" y="8595077"/>
            <a:ext cx="14572248" cy="707886"/>
          </a:xfrm>
          <a:prstGeom prst="rect">
            <a:avLst/>
          </a:prstGeom>
          <a:solidFill>
            <a:schemeClr val="accent5">
              <a:lumMod val="60000"/>
              <a:lumOff val="40000"/>
            </a:schemeClr>
          </a:solidFill>
        </p:spPr>
        <p:txBody>
          <a:bodyPr wrap="square" rtlCol="0">
            <a:spAutoFit/>
          </a:bodyPr>
          <a:lstStyle/>
          <a:p>
            <a:pPr algn="just"/>
            <a:r>
              <a:rPr lang="en-US" sz="2000" dirty="0"/>
              <a:t>In Brisbane City, the number of cameras is insufficient in comparison to the number of crashes that occur. There are a significant number of accidents that happen in areas where cameras are not present.</a:t>
            </a:r>
            <a:endParaRPr lang="en-ID" sz="2000" dirty="0"/>
          </a:p>
        </p:txBody>
      </p:sp>
      <p:sp>
        <p:nvSpPr>
          <p:cNvPr id="38" name="TextBox 37">
            <a:extLst>
              <a:ext uri="{FF2B5EF4-FFF2-40B4-BE49-F238E27FC236}">
                <a16:creationId xmlns:a16="http://schemas.microsoft.com/office/drawing/2014/main" id="{8D3B99FE-F4AE-DF84-B91B-90E64C180863}"/>
              </a:ext>
            </a:extLst>
          </p:cNvPr>
          <p:cNvSpPr txBox="1"/>
          <p:nvPr/>
        </p:nvSpPr>
        <p:spPr>
          <a:xfrm>
            <a:off x="600557" y="8225744"/>
            <a:ext cx="14591224"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spTree>
    <p:extLst>
      <p:ext uri="{BB962C8B-B14F-4D97-AF65-F5344CB8AC3E}">
        <p14:creationId xmlns:p14="http://schemas.microsoft.com/office/powerpoint/2010/main" val="1409107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6" name="TextBox 18">
            <a:extLst>
              <a:ext uri="{FF2B5EF4-FFF2-40B4-BE49-F238E27FC236}">
                <a16:creationId xmlns:a16="http://schemas.microsoft.com/office/drawing/2014/main" id="{D4C04D91-6EEA-5D42-DE6C-A6435C21A63C}"/>
              </a:ext>
            </a:extLst>
          </p:cNvPr>
          <p:cNvSpPr txBox="1"/>
          <p:nvPr/>
        </p:nvSpPr>
        <p:spPr>
          <a:xfrm>
            <a:off x="734182" y="1119029"/>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636872" y="1513812"/>
            <a:ext cx="17282160" cy="1729740"/>
          </a:xfrm>
          <a:prstGeom prst="rect">
            <a:avLst/>
          </a:prstGeom>
          <a:noFill/>
        </p:spPr>
        <p:txBody>
          <a:bodyPr wrap="square">
            <a:noAutofit/>
          </a:bodyPr>
          <a:lstStyle/>
          <a:p>
            <a:r>
              <a:rPr lang="en-US" b="1" dirty="0">
                <a:solidFill>
                  <a:schemeClr val="bg1">
                    <a:lumMod val="95000"/>
                  </a:schemeClr>
                </a:solidFill>
                <a:latin typeface="Agrandir"/>
              </a:rPr>
              <a:t>4.1.9 Cameras and Top 5 Crash Locations in Local Government Area</a:t>
            </a:r>
          </a:p>
        </p:txBody>
      </p:sp>
      <p:sp>
        <p:nvSpPr>
          <p:cNvPr id="29" name="TextBox 28">
            <a:extLst>
              <a:ext uri="{FF2B5EF4-FFF2-40B4-BE49-F238E27FC236}">
                <a16:creationId xmlns:a16="http://schemas.microsoft.com/office/drawing/2014/main" id="{756D2964-5C8A-9D6C-07AF-2F2A7CCDF320}"/>
              </a:ext>
            </a:extLst>
          </p:cNvPr>
          <p:cNvSpPr txBox="1"/>
          <p:nvPr/>
        </p:nvSpPr>
        <p:spPr>
          <a:xfrm>
            <a:off x="636872" y="2105065"/>
            <a:ext cx="14287529" cy="33855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600" dirty="0"/>
              <a:t>Gold coast: N: -27.690399, 153.255689 E: -28.164439, 153.551850 S: -28.265145, 153.232789 W: -28.192909, 153.184329</a:t>
            </a:r>
            <a:endParaRPr lang="en-ID" sz="1600" dirty="0"/>
          </a:p>
        </p:txBody>
      </p:sp>
      <p:pic>
        <p:nvPicPr>
          <p:cNvPr id="34" name="Picture 33">
            <a:extLst>
              <a:ext uri="{FF2B5EF4-FFF2-40B4-BE49-F238E27FC236}">
                <a16:creationId xmlns:a16="http://schemas.microsoft.com/office/drawing/2014/main" id="{BE35262A-6665-9280-A563-82E4A38A6887}"/>
              </a:ext>
            </a:extLst>
          </p:cNvPr>
          <p:cNvPicPr>
            <a:picLocks noChangeAspect="1"/>
          </p:cNvPicPr>
          <p:nvPr/>
        </p:nvPicPr>
        <p:blipFill>
          <a:blip r:embed="rId4"/>
          <a:stretch>
            <a:fillRect/>
          </a:stretch>
        </p:blipFill>
        <p:spPr>
          <a:xfrm>
            <a:off x="636872" y="2466380"/>
            <a:ext cx="7356116" cy="5295939"/>
          </a:xfrm>
          <a:prstGeom prst="rect">
            <a:avLst/>
          </a:prstGeom>
        </p:spPr>
      </p:pic>
      <p:pic>
        <p:nvPicPr>
          <p:cNvPr id="3" name="Picture 2">
            <a:extLst>
              <a:ext uri="{FF2B5EF4-FFF2-40B4-BE49-F238E27FC236}">
                <a16:creationId xmlns:a16="http://schemas.microsoft.com/office/drawing/2014/main" id="{86BC724C-CBF9-AA7D-A7D2-0B84CB937F49}"/>
              </a:ext>
            </a:extLst>
          </p:cNvPr>
          <p:cNvPicPr>
            <a:picLocks noChangeAspect="1"/>
          </p:cNvPicPr>
          <p:nvPr/>
        </p:nvPicPr>
        <p:blipFill>
          <a:blip r:embed="rId5"/>
          <a:stretch>
            <a:fillRect/>
          </a:stretch>
        </p:blipFill>
        <p:spPr>
          <a:xfrm>
            <a:off x="7992988" y="2466380"/>
            <a:ext cx="6931413" cy="5295939"/>
          </a:xfrm>
          <a:prstGeom prst="rect">
            <a:avLst/>
          </a:prstGeom>
        </p:spPr>
      </p:pic>
      <p:sp>
        <p:nvSpPr>
          <p:cNvPr id="4" name="TextBox 3">
            <a:extLst>
              <a:ext uri="{FF2B5EF4-FFF2-40B4-BE49-F238E27FC236}">
                <a16:creationId xmlns:a16="http://schemas.microsoft.com/office/drawing/2014/main" id="{7ED2CF53-4C81-846D-669A-95F27ECD062B}"/>
              </a:ext>
            </a:extLst>
          </p:cNvPr>
          <p:cNvSpPr txBox="1"/>
          <p:nvPr/>
        </p:nvSpPr>
        <p:spPr>
          <a:xfrm>
            <a:off x="619532" y="8595077"/>
            <a:ext cx="14572248" cy="707886"/>
          </a:xfrm>
          <a:prstGeom prst="rect">
            <a:avLst/>
          </a:prstGeom>
          <a:solidFill>
            <a:schemeClr val="accent5">
              <a:lumMod val="60000"/>
              <a:lumOff val="40000"/>
            </a:schemeClr>
          </a:solidFill>
        </p:spPr>
        <p:txBody>
          <a:bodyPr wrap="square" rtlCol="0">
            <a:spAutoFit/>
          </a:bodyPr>
          <a:lstStyle/>
          <a:p>
            <a:pPr algn="just"/>
            <a:r>
              <a:rPr lang="en-US" sz="2000" dirty="0"/>
              <a:t>In Gold Coast, although some cameras are present in locations where crashes occur, there are still incidents of crashes that happen without any camera coverage.</a:t>
            </a:r>
            <a:endParaRPr lang="en-ID" sz="2000" dirty="0"/>
          </a:p>
        </p:txBody>
      </p:sp>
      <p:sp>
        <p:nvSpPr>
          <p:cNvPr id="5" name="TextBox 4">
            <a:extLst>
              <a:ext uri="{FF2B5EF4-FFF2-40B4-BE49-F238E27FC236}">
                <a16:creationId xmlns:a16="http://schemas.microsoft.com/office/drawing/2014/main" id="{B1A582E5-6B82-3602-2F96-3BB13763DBC5}"/>
              </a:ext>
            </a:extLst>
          </p:cNvPr>
          <p:cNvSpPr txBox="1"/>
          <p:nvPr/>
        </p:nvSpPr>
        <p:spPr>
          <a:xfrm>
            <a:off x="600557" y="8225744"/>
            <a:ext cx="14591224"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spTree>
    <p:extLst>
      <p:ext uri="{BB962C8B-B14F-4D97-AF65-F5344CB8AC3E}">
        <p14:creationId xmlns:p14="http://schemas.microsoft.com/office/powerpoint/2010/main" val="266814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6" name="TextBox 18">
            <a:extLst>
              <a:ext uri="{FF2B5EF4-FFF2-40B4-BE49-F238E27FC236}">
                <a16:creationId xmlns:a16="http://schemas.microsoft.com/office/drawing/2014/main" id="{D4C04D91-6EEA-5D42-DE6C-A6435C21A63C}"/>
              </a:ext>
            </a:extLst>
          </p:cNvPr>
          <p:cNvSpPr txBox="1"/>
          <p:nvPr/>
        </p:nvSpPr>
        <p:spPr>
          <a:xfrm>
            <a:off x="734182" y="1119029"/>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636872" y="1513812"/>
            <a:ext cx="17282160" cy="1729740"/>
          </a:xfrm>
          <a:prstGeom prst="rect">
            <a:avLst/>
          </a:prstGeom>
          <a:noFill/>
        </p:spPr>
        <p:txBody>
          <a:bodyPr wrap="square">
            <a:noAutofit/>
          </a:bodyPr>
          <a:lstStyle/>
          <a:p>
            <a:r>
              <a:rPr lang="en-US" b="1" dirty="0">
                <a:solidFill>
                  <a:schemeClr val="bg1">
                    <a:lumMod val="95000"/>
                  </a:schemeClr>
                </a:solidFill>
                <a:latin typeface="Agrandir"/>
              </a:rPr>
              <a:t>4.1.9 Cameras and Top 5 Crash Locations in Local Government Area</a:t>
            </a:r>
          </a:p>
        </p:txBody>
      </p:sp>
      <p:sp>
        <p:nvSpPr>
          <p:cNvPr id="29" name="TextBox 28">
            <a:extLst>
              <a:ext uri="{FF2B5EF4-FFF2-40B4-BE49-F238E27FC236}">
                <a16:creationId xmlns:a16="http://schemas.microsoft.com/office/drawing/2014/main" id="{756D2964-5C8A-9D6C-07AF-2F2A7CCDF320}"/>
              </a:ext>
            </a:extLst>
          </p:cNvPr>
          <p:cNvSpPr txBox="1"/>
          <p:nvPr/>
        </p:nvSpPr>
        <p:spPr>
          <a:xfrm>
            <a:off x="636872" y="2105065"/>
            <a:ext cx="14287529" cy="33855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pt-BR" sz="1600" dirty="0"/>
              <a:t>Logan city: N: -27.587315, 153.123311 E: -27.688190, 153.290340 S: -27.938566, 153.069691 W: -27.839125, 152.799330</a:t>
            </a:r>
            <a:endParaRPr lang="en-ID" sz="1600" dirty="0"/>
          </a:p>
        </p:txBody>
      </p:sp>
      <p:pic>
        <p:nvPicPr>
          <p:cNvPr id="34" name="Picture 33">
            <a:extLst>
              <a:ext uri="{FF2B5EF4-FFF2-40B4-BE49-F238E27FC236}">
                <a16:creationId xmlns:a16="http://schemas.microsoft.com/office/drawing/2014/main" id="{BE35262A-6665-9280-A563-82E4A38A6887}"/>
              </a:ext>
            </a:extLst>
          </p:cNvPr>
          <p:cNvPicPr>
            <a:picLocks noChangeAspect="1"/>
          </p:cNvPicPr>
          <p:nvPr/>
        </p:nvPicPr>
        <p:blipFill>
          <a:blip r:embed="rId4"/>
          <a:stretch>
            <a:fillRect/>
          </a:stretch>
        </p:blipFill>
        <p:spPr>
          <a:xfrm>
            <a:off x="636872" y="2466380"/>
            <a:ext cx="7356116" cy="5295939"/>
          </a:xfrm>
          <a:prstGeom prst="rect">
            <a:avLst/>
          </a:prstGeom>
        </p:spPr>
      </p:pic>
      <p:pic>
        <p:nvPicPr>
          <p:cNvPr id="4" name="Picture 3">
            <a:extLst>
              <a:ext uri="{FF2B5EF4-FFF2-40B4-BE49-F238E27FC236}">
                <a16:creationId xmlns:a16="http://schemas.microsoft.com/office/drawing/2014/main" id="{2F6A127B-7B16-8DB4-9D73-19E2C7F4B997}"/>
              </a:ext>
            </a:extLst>
          </p:cNvPr>
          <p:cNvPicPr>
            <a:picLocks noChangeAspect="1"/>
          </p:cNvPicPr>
          <p:nvPr/>
        </p:nvPicPr>
        <p:blipFill>
          <a:blip r:embed="rId5"/>
          <a:stretch>
            <a:fillRect/>
          </a:stretch>
        </p:blipFill>
        <p:spPr>
          <a:xfrm>
            <a:off x="7992987" y="2466379"/>
            <a:ext cx="6931413" cy="5295939"/>
          </a:xfrm>
          <a:prstGeom prst="rect">
            <a:avLst/>
          </a:prstGeom>
        </p:spPr>
      </p:pic>
      <p:sp>
        <p:nvSpPr>
          <p:cNvPr id="5" name="TextBox 4">
            <a:extLst>
              <a:ext uri="{FF2B5EF4-FFF2-40B4-BE49-F238E27FC236}">
                <a16:creationId xmlns:a16="http://schemas.microsoft.com/office/drawing/2014/main" id="{683191CF-5C51-7B9E-3E9B-8ECC7584F13B}"/>
              </a:ext>
            </a:extLst>
          </p:cNvPr>
          <p:cNvSpPr txBox="1"/>
          <p:nvPr/>
        </p:nvSpPr>
        <p:spPr>
          <a:xfrm>
            <a:off x="619532" y="8595077"/>
            <a:ext cx="14572248" cy="707886"/>
          </a:xfrm>
          <a:prstGeom prst="rect">
            <a:avLst/>
          </a:prstGeom>
          <a:solidFill>
            <a:schemeClr val="accent5">
              <a:lumMod val="60000"/>
              <a:lumOff val="40000"/>
            </a:schemeClr>
          </a:solidFill>
        </p:spPr>
        <p:txBody>
          <a:bodyPr wrap="square" rtlCol="0">
            <a:spAutoFit/>
          </a:bodyPr>
          <a:lstStyle/>
          <a:p>
            <a:pPr algn="just"/>
            <a:r>
              <a:rPr lang="en-US" sz="2000" dirty="0"/>
              <a:t>In Logan City, also show that some cameras are present in locations where crashes occur, and there are still incidents of crashes that happen without any camera coverage.</a:t>
            </a:r>
            <a:endParaRPr lang="en-ID" sz="2000" dirty="0"/>
          </a:p>
        </p:txBody>
      </p:sp>
      <p:sp>
        <p:nvSpPr>
          <p:cNvPr id="7" name="TextBox 6">
            <a:extLst>
              <a:ext uri="{FF2B5EF4-FFF2-40B4-BE49-F238E27FC236}">
                <a16:creationId xmlns:a16="http://schemas.microsoft.com/office/drawing/2014/main" id="{9C7530B2-FAC9-D15B-2340-9BC595F5D0BA}"/>
              </a:ext>
            </a:extLst>
          </p:cNvPr>
          <p:cNvSpPr txBox="1"/>
          <p:nvPr/>
        </p:nvSpPr>
        <p:spPr>
          <a:xfrm>
            <a:off x="600557" y="8225744"/>
            <a:ext cx="14591224"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spTree>
    <p:extLst>
      <p:ext uri="{BB962C8B-B14F-4D97-AF65-F5344CB8AC3E}">
        <p14:creationId xmlns:p14="http://schemas.microsoft.com/office/powerpoint/2010/main" val="3047098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6" name="TextBox 18">
            <a:extLst>
              <a:ext uri="{FF2B5EF4-FFF2-40B4-BE49-F238E27FC236}">
                <a16:creationId xmlns:a16="http://schemas.microsoft.com/office/drawing/2014/main" id="{D4C04D91-6EEA-5D42-DE6C-A6435C21A63C}"/>
              </a:ext>
            </a:extLst>
          </p:cNvPr>
          <p:cNvSpPr txBox="1"/>
          <p:nvPr/>
        </p:nvSpPr>
        <p:spPr>
          <a:xfrm>
            <a:off x="734182" y="1119029"/>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636872" y="1513812"/>
            <a:ext cx="17282160" cy="1729740"/>
          </a:xfrm>
          <a:prstGeom prst="rect">
            <a:avLst/>
          </a:prstGeom>
          <a:noFill/>
        </p:spPr>
        <p:txBody>
          <a:bodyPr wrap="square">
            <a:noAutofit/>
          </a:bodyPr>
          <a:lstStyle/>
          <a:p>
            <a:r>
              <a:rPr lang="en-US" b="1" dirty="0">
                <a:solidFill>
                  <a:schemeClr val="bg1">
                    <a:lumMod val="95000"/>
                  </a:schemeClr>
                </a:solidFill>
                <a:latin typeface="Agrandir"/>
              </a:rPr>
              <a:t>4.1.9 Cameras and Top 5 Crash Locations in Local Government Area</a:t>
            </a:r>
          </a:p>
        </p:txBody>
      </p:sp>
      <p:sp>
        <p:nvSpPr>
          <p:cNvPr id="29" name="TextBox 28">
            <a:extLst>
              <a:ext uri="{FF2B5EF4-FFF2-40B4-BE49-F238E27FC236}">
                <a16:creationId xmlns:a16="http://schemas.microsoft.com/office/drawing/2014/main" id="{756D2964-5C8A-9D6C-07AF-2F2A7CCDF320}"/>
              </a:ext>
            </a:extLst>
          </p:cNvPr>
          <p:cNvSpPr txBox="1"/>
          <p:nvPr/>
        </p:nvSpPr>
        <p:spPr>
          <a:xfrm>
            <a:off x="636872" y="2105065"/>
            <a:ext cx="14287529" cy="33855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pt-BR" sz="1600" dirty="0"/>
              <a:t>Moreton bay region: N: -26.792279, 152.761080 E: -27.081725, 153.207221 S: -27.422384, 152.861159 W: -26.955319, 152.651273</a:t>
            </a:r>
            <a:endParaRPr lang="en-ID" sz="1600" dirty="0"/>
          </a:p>
        </p:txBody>
      </p:sp>
      <p:pic>
        <p:nvPicPr>
          <p:cNvPr id="34" name="Picture 33">
            <a:extLst>
              <a:ext uri="{FF2B5EF4-FFF2-40B4-BE49-F238E27FC236}">
                <a16:creationId xmlns:a16="http://schemas.microsoft.com/office/drawing/2014/main" id="{BE35262A-6665-9280-A563-82E4A38A6887}"/>
              </a:ext>
            </a:extLst>
          </p:cNvPr>
          <p:cNvPicPr>
            <a:picLocks noChangeAspect="1"/>
          </p:cNvPicPr>
          <p:nvPr/>
        </p:nvPicPr>
        <p:blipFill>
          <a:blip r:embed="rId4"/>
          <a:stretch>
            <a:fillRect/>
          </a:stretch>
        </p:blipFill>
        <p:spPr>
          <a:xfrm>
            <a:off x="636872" y="2466380"/>
            <a:ext cx="7356116" cy="5295939"/>
          </a:xfrm>
          <a:prstGeom prst="rect">
            <a:avLst/>
          </a:prstGeom>
        </p:spPr>
      </p:pic>
      <p:pic>
        <p:nvPicPr>
          <p:cNvPr id="3" name="Picture 2">
            <a:extLst>
              <a:ext uri="{FF2B5EF4-FFF2-40B4-BE49-F238E27FC236}">
                <a16:creationId xmlns:a16="http://schemas.microsoft.com/office/drawing/2014/main" id="{041607F9-8287-A417-5456-6EB806D69E73}"/>
              </a:ext>
            </a:extLst>
          </p:cNvPr>
          <p:cNvPicPr>
            <a:picLocks noChangeAspect="1"/>
          </p:cNvPicPr>
          <p:nvPr/>
        </p:nvPicPr>
        <p:blipFill>
          <a:blip r:embed="rId5"/>
          <a:stretch>
            <a:fillRect/>
          </a:stretch>
        </p:blipFill>
        <p:spPr>
          <a:xfrm>
            <a:off x="7992987" y="2469530"/>
            <a:ext cx="6931413" cy="5292789"/>
          </a:xfrm>
          <a:prstGeom prst="rect">
            <a:avLst/>
          </a:prstGeom>
        </p:spPr>
      </p:pic>
      <p:sp>
        <p:nvSpPr>
          <p:cNvPr id="5" name="TextBox 4">
            <a:extLst>
              <a:ext uri="{FF2B5EF4-FFF2-40B4-BE49-F238E27FC236}">
                <a16:creationId xmlns:a16="http://schemas.microsoft.com/office/drawing/2014/main" id="{7D363011-C6A1-1B06-9E9D-849AED828137}"/>
              </a:ext>
            </a:extLst>
          </p:cNvPr>
          <p:cNvSpPr txBox="1"/>
          <p:nvPr/>
        </p:nvSpPr>
        <p:spPr>
          <a:xfrm>
            <a:off x="636872" y="8310567"/>
            <a:ext cx="14572248" cy="707886"/>
          </a:xfrm>
          <a:prstGeom prst="rect">
            <a:avLst/>
          </a:prstGeom>
          <a:solidFill>
            <a:schemeClr val="accent5">
              <a:lumMod val="60000"/>
              <a:lumOff val="40000"/>
            </a:schemeClr>
          </a:solidFill>
        </p:spPr>
        <p:txBody>
          <a:bodyPr wrap="square" rtlCol="0">
            <a:spAutoFit/>
          </a:bodyPr>
          <a:lstStyle/>
          <a:p>
            <a:pPr algn="just"/>
            <a:r>
              <a:rPr lang="en-US" sz="2000" dirty="0"/>
              <a:t>In the Moreton Bay Region, it is apparent that cameras are present in some locations where crashes occur, yet many incidents of crashes still transpire without any camera coverage. On the other hand, there are areas where cameras exist, but no accidents have been recorded.</a:t>
            </a:r>
            <a:endParaRPr lang="en-ID" sz="2000" dirty="0"/>
          </a:p>
        </p:txBody>
      </p:sp>
      <p:sp>
        <p:nvSpPr>
          <p:cNvPr id="7" name="TextBox 6">
            <a:extLst>
              <a:ext uri="{FF2B5EF4-FFF2-40B4-BE49-F238E27FC236}">
                <a16:creationId xmlns:a16="http://schemas.microsoft.com/office/drawing/2014/main" id="{9FAEBCC5-A5D4-F16B-C979-0840F8F0F6B9}"/>
              </a:ext>
            </a:extLst>
          </p:cNvPr>
          <p:cNvSpPr txBox="1"/>
          <p:nvPr/>
        </p:nvSpPr>
        <p:spPr>
          <a:xfrm>
            <a:off x="617897" y="7941234"/>
            <a:ext cx="14591224"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spTree>
    <p:extLst>
      <p:ext uri="{BB962C8B-B14F-4D97-AF65-F5344CB8AC3E}">
        <p14:creationId xmlns:p14="http://schemas.microsoft.com/office/powerpoint/2010/main" val="492273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6" name="TextBox 18">
            <a:extLst>
              <a:ext uri="{FF2B5EF4-FFF2-40B4-BE49-F238E27FC236}">
                <a16:creationId xmlns:a16="http://schemas.microsoft.com/office/drawing/2014/main" id="{D4C04D91-6EEA-5D42-DE6C-A6435C21A63C}"/>
              </a:ext>
            </a:extLst>
          </p:cNvPr>
          <p:cNvSpPr txBox="1"/>
          <p:nvPr/>
        </p:nvSpPr>
        <p:spPr>
          <a:xfrm>
            <a:off x="734182" y="1119029"/>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4.1 Exploratory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636872" y="1513812"/>
            <a:ext cx="17282160" cy="1729740"/>
          </a:xfrm>
          <a:prstGeom prst="rect">
            <a:avLst/>
          </a:prstGeom>
          <a:noFill/>
        </p:spPr>
        <p:txBody>
          <a:bodyPr wrap="square">
            <a:noAutofit/>
          </a:bodyPr>
          <a:lstStyle/>
          <a:p>
            <a:r>
              <a:rPr lang="en-US" b="1" dirty="0">
                <a:solidFill>
                  <a:schemeClr val="bg1">
                    <a:lumMod val="95000"/>
                  </a:schemeClr>
                </a:solidFill>
                <a:latin typeface="Agrandir"/>
              </a:rPr>
              <a:t>4.1.9 Cameras and Top 5 Crash Locations in Local Government Area</a:t>
            </a:r>
          </a:p>
        </p:txBody>
      </p:sp>
      <p:sp>
        <p:nvSpPr>
          <p:cNvPr id="29" name="TextBox 28">
            <a:extLst>
              <a:ext uri="{FF2B5EF4-FFF2-40B4-BE49-F238E27FC236}">
                <a16:creationId xmlns:a16="http://schemas.microsoft.com/office/drawing/2014/main" id="{756D2964-5C8A-9D6C-07AF-2F2A7CCDF320}"/>
              </a:ext>
            </a:extLst>
          </p:cNvPr>
          <p:cNvSpPr txBox="1"/>
          <p:nvPr/>
        </p:nvSpPr>
        <p:spPr>
          <a:xfrm>
            <a:off x="636872" y="2105065"/>
            <a:ext cx="14287529" cy="33855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600" dirty="0"/>
              <a:t>Sunshine coast region: N: -26.432195, 152.966377 E: -26.801726, 153.150790 S: -26.984769, 152.985184 W: -26.703135, 152.551100</a:t>
            </a:r>
            <a:endParaRPr lang="en-ID" sz="1600" dirty="0"/>
          </a:p>
        </p:txBody>
      </p:sp>
      <p:pic>
        <p:nvPicPr>
          <p:cNvPr id="34" name="Picture 33">
            <a:extLst>
              <a:ext uri="{FF2B5EF4-FFF2-40B4-BE49-F238E27FC236}">
                <a16:creationId xmlns:a16="http://schemas.microsoft.com/office/drawing/2014/main" id="{BE35262A-6665-9280-A563-82E4A38A6887}"/>
              </a:ext>
            </a:extLst>
          </p:cNvPr>
          <p:cNvPicPr>
            <a:picLocks noChangeAspect="1"/>
          </p:cNvPicPr>
          <p:nvPr/>
        </p:nvPicPr>
        <p:blipFill>
          <a:blip r:embed="rId4"/>
          <a:stretch>
            <a:fillRect/>
          </a:stretch>
        </p:blipFill>
        <p:spPr>
          <a:xfrm>
            <a:off x="636872" y="2466380"/>
            <a:ext cx="7356116" cy="5295939"/>
          </a:xfrm>
          <a:prstGeom prst="rect">
            <a:avLst/>
          </a:prstGeom>
        </p:spPr>
      </p:pic>
      <p:pic>
        <p:nvPicPr>
          <p:cNvPr id="4" name="Picture 3">
            <a:extLst>
              <a:ext uri="{FF2B5EF4-FFF2-40B4-BE49-F238E27FC236}">
                <a16:creationId xmlns:a16="http://schemas.microsoft.com/office/drawing/2014/main" id="{A03F2032-84E2-4590-2293-5C6F75E5B753}"/>
              </a:ext>
            </a:extLst>
          </p:cNvPr>
          <p:cNvPicPr>
            <a:picLocks noChangeAspect="1"/>
          </p:cNvPicPr>
          <p:nvPr/>
        </p:nvPicPr>
        <p:blipFill>
          <a:blip r:embed="rId5"/>
          <a:stretch>
            <a:fillRect/>
          </a:stretch>
        </p:blipFill>
        <p:spPr>
          <a:xfrm>
            <a:off x="7992988" y="2466380"/>
            <a:ext cx="6931413" cy="5295939"/>
          </a:xfrm>
          <a:prstGeom prst="rect">
            <a:avLst/>
          </a:prstGeom>
        </p:spPr>
      </p:pic>
      <p:sp>
        <p:nvSpPr>
          <p:cNvPr id="5" name="TextBox 4">
            <a:extLst>
              <a:ext uri="{FF2B5EF4-FFF2-40B4-BE49-F238E27FC236}">
                <a16:creationId xmlns:a16="http://schemas.microsoft.com/office/drawing/2014/main" id="{E7758F0C-E589-8F17-9393-551FC1A98941}"/>
              </a:ext>
            </a:extLst>
          </p:cNvPr>
          <p:cNvSpPr txBox="1"/>
          <p:nvPr/>
        </p:nvSpPr>
        <p:spPr>
          <a:xfrm>
            <a:off x="636872" y="8310567"/>
            <a:ext cx="14572248" cy="707886"/>
          </a:xfrm>
          <a:prstGeom prst="rect">
            <a:avLst/>
          </a:prstGeom>
          <a:solidFill>
            <a:schemeClr val="accent5">
              <a:lumMod val="60000"/>
              <a:lumOff val="40000"/>
            </a:schemeClr>
          </a:solidFill>
        </p:spPr>
        <p:txBody>
          <a:bodyPr wrap="square" rtlCol="0">
            <a:spAutoFit/>
          </a:bodyPr>
          <a:lstStyle/>
          <a:p>
            <a:pPr algn="just"/>
            <a:r>
              <a:rPr lang="en-US" sz="2000" dirty="0"/>
              <a:t>In the Sunshine Coast Region, it is apparent that cameras are present in some locations where crashes occur, yet many incidents of crashes still transpire without any camera coverage. On the other hand, there are areas where cameras exist, but no accidents have been recorded.</a:t>
            </a:r>
            <a:endParaRPr lang="en-ID" sz="2000" dirty="0"/>
          </a:p>
        </p:txBody>
      </p:sp>
      <p:sp>
        <p:nvSpPr>
          <p:cNvPr id="7" name="TextBox 6">
            <a:extLst>
              <a:ext uri="{FF2B5EF4-FFF2-40B4-BE49-F238E27FC236}">
                <a16:creationId xmlns:a16="http://schemas.microsoft.com/office/drawing/2014/main" id="{BC8A8D13-85F2-1141-771C-0F0620D850B8}"/>
              </a:ext>
            </a:extLst>
          </p:cNvPr>
          <p:cNvSpPr txBox="1"/>
          <p:nvPr/>
        </p:nvSpPr>
        <p:spPr>
          <a:xfrm>
            <a:off x="617897" y="7941234"/>
            <a:ext cx="14591224"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spTree>
    <p:extLst>
      <p:ext uri="{BB962C8B-B14F-4D97-AF65-F5344CB8AC3E}">
        <p14:creationId xmlns:p14="http://schemas.microsoft.com/office/powerpoint/2010/main" val="3275839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4.2 Statistical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chemeClr val="bg1">
                    <a:lumMod val="95000"/>
                  </a:schemeClr>
                </a:solidFill>
                <a:latin typeface="Agrandir"/>
              </a:rPr>
              <a:t>4.2.1 Regression Analysis to Outstanding Balance and Number of Debts</a:t>
            </a:r>
          </a:p>
          <a:p>
            <a:r>
              <a:rPr lang="en-US" b="0" i="0" dirty="0">
                <a:solidFill>
                  <a:schemeClr val="bg1">
                    <a:lumMod val="95000"/>
                  </a:schemeClr>
                </a:solidFill>
                <a:effectLst/>
                <a:latin typeface="Söhne"/>
              </a:rPr>
              <a:t>We calculate regression coefficients to identify which offense categories have the strongest relationship with outstanding balance. (Code in Appendix 2.8)</a:t>
            </a:r>
          </a:p>
          <a:p>
            <a:endParaRPr lang="en-US" dirty="0">
              <a:solidFill>
                <a:schemeClr val="bg1">
                  <a:lumMod val="95000"/>
                </a:schemeClr>
              </a:solidFill>
              <a:latin typeface="Agrandir"/>
            </a:endParaRPr>
          </a:p>
        </p:txBody>
      </p:sp>
      <p:sp>
        <p:nvSpPr>
          <p:cNvPr id="7" name="TextBox 6">
            <a:extLst>
              <a:ext uri="{FF2B5EF4-FFF2-40B4-BE49-F238E27FC236}">
                <a16:creationId xmlns:a16="http://schemas.microsoft.com/office/drawing/2014/main" id="{E5D3EED1-FBA9-B22B-0437-A72029B370E8}"/>
              </a:ext>
            </a:extLst>
          </p:cNvPr>
          <p:cNvSpPr txBox="1"/>
          <p:nvPr/>
        </p:nvSpPr>
        <p:spPr>
          <a:xfrm>
            <a:off x="518148" y="7547157"/>
            <a:ext cx="17555960" cy="3108543"/>
          </a:xfrm>
          <a:prstGeom prst="rect">
            <a:avLst/>
          </a:prstGeom>
          <a:solidFill>
            <a:schemeClr val="accent5">
              <a:lumMod val="60000"/>
              <a:lumOff val="40000"/>
            </a:schemeClr>
          </a:solidFill>
        </p:spPr>
        <p:txBody>
          <a:bodyPr wrap="square" rtlCol="0">
            <a:spAutoFit/>
          </a:bodyPr>
          <a:lstStyle/>
          <a:p>
            <a:pPr algn="just"/>
            <a:r>
              <a:rPr lang="en-US" sz="1400" dirty="0"/>
              <a:t>The regression model output indicates that the model has a multiple R-squared of 0.3186, which suggests that the model explains approximately 31.86% of the variance in the outstanding balance variable. The adjusted R-squared of 0.3135 is slightly lower than the multiple R-squared, indicating that adding more predictors did not improve the explanatory power of the model. The F-statistic has a value of 62.63 and a p-value of less than 2.2e-16, which indicates that at least one of the predictors is significantly related to the outcome.</a:t>
            </a:r>
          </a:p>
          <a:p>
            <a:pPr algn="just"/>
            <a:endParaRPr lang="en-US" sz="1400" dirty="0"/>
          </a:p>
          <a:p>
            <a:pPr algn="just"/>
            <a:r>
              <a:rPr lang="en-US" sz="1400" dirty="0"/>
              <a:t>The coefficient values suggest that the method "Speeding" has a significantly positive relationship with the outstanding balance, as it has the highest coefficient value and a low p-value (0.000676). This implies that individuals with outstanding balances resulting from speeding offenses tend to have higher outstanding balances than those with other offenses.</a:t>
            </a:r>
          </a:p>
          <a:p>
            <a:pPr algn="just"/>
            <a:endParaRPr lang="en-US" sz="1400" dirty="0"/>
          </a:p>
          <a:p>
            <a:pPr algn="just"/>
            <a:r>
              <a:rPr lang="en-US" sz="1400" dirty="0"/>
              <a:t>Regarding the number of debts, the model has a multiple R-squared of 0.3802, indicating that the model explains approximately 38.02% of the variance in the number of debts variable. The adjusted R-squared of 0.3755 is slightly lower than the multiple R-squared, indicating that adding more predictors did not improve the explanatory power of the model. The F-statistic of 82.15 with 16 and 2143 degrees of freedom, and a p-value of less than 2.2e-16, indicates that at least one of the predictors is highly significant in explaining the variance in the outcome variable.</a:t>
            </a:r>
          </a:p>
          <a:p>
            <a:pPr algn="just"/>
            <a:endParaRPr lang="en-US" sz="1400" dirty="0"/>
          </a:p>
          <a:p>
            <a:pPr algn="just"/>
            <a:r>
              <a:rPr lang="en-US" sz="1400" dirty="0"/>
              <a:t>The coefficient values suggest that the method "Tolling" has a significantly positive relationship with the number of debts, as it has the highest coefficient value and a low p-value. This implies that individuals with outstanding balances resulting from tolling offenses tend to have more debts than those with other offenses</a:t>
            </a:r>
          </a:p>
          <a:p>
            <a:pPr algn="just"/>
            <a:endParaRPr lang="en-US" sz="1400" dirty="0"/>
          </a:p>
        </p:txBody>
      </p:sp>
      <p:sp>
        <p:nvSpPr>
          <p:cNvPr id="9" name="TextBox 8">
            <a:extLst>
              <a:ext uri="{FF2B5EF4-FFF2-40B4-BE49-F238E27FC236}">
                <a16:creationId xmlns:a16="http://schemas.microsoft.com/office/drawing/2014/main" id="{C2F43ADE-7490-F623-5E3B-CA7F0C49313F}"/>
              </a:ext>
            </a:extLst>
          </p:cNvPr>
          <p:cNvSpPr txBox="1"/>
          <p:nvPr/>
        </p:nvSpPr>
        <p:spPr>
          <a:xfrm>
            <a:off x="518148" y="7174707"/>
            <a:ext cx="6220504" cy="365919"/>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pic>
        <p:nvPicPr>
          <p:cNvPr id="14" name="Picture 13">
            <a:extLst>
              <a:ext uri="{FF2B5EF4-FFF2-40B4-BE49-F238E27FC236}">
                <a16:creationId xmlns:a16="http://schemas.microsoft.com/office/drawing/2014/main" id="{8247C442-5026-234B-B8AB-BBEA3B3537C6}"/>
              </a:ext>
            </a:extLst>
          </p:cNvPr>
          <p:cNvPicPr>
            <a:picLocks noChangeAspect="1"/>
          </p:cNvPicPr>
          <p:nvPr/>
        </p:nvPicPr>
        <p:blipFill rotWithShape="1">
          <a:blip r:embed="rId4"/>
          <a:srcRect t="4604"/>
          <a:stretch/>
        </p:blipFill>
        <p:spPr>
          <a:xfrm>
            <a:off x="544619" y="3434655"/>
            <a:ext cx="4040887" cy="3666566"/>
          </a:xfrm>
          <a:prstGeom prst="rect">
            <a:avLst/>
          </a:prstGeom>
        </p:spPr>
      </p:pic>
      <p:pic>
        <p:nvPicPr>
          <p:cNvPr id="15" name="图片 42">
            <a:extLst>
              <a:ext uri="{FF2B5EF4-FFF2-40B4-BE49-F238E27FC236}">
                <a16:creationId xmlns:a16="http://schemas.microsoft.com/office/drawing/2014/main" id="{4BE31CED-CAAF-51C1-87E6-70BCEE5828A1}"/>
              </a:ext>
            </a:extLst>
          </p:cNvPr>
          <p:cNvPicPr>
            <a:picLocks noChangeAspect="1"/>
          </p:cNvPicPr>
          <p:nvPr/>
        </p:nvPicPr>
        <p:blipFill>
          <a:blip r:embed="rId5"/>
          <a:stretch>
            <a:fillRect/>
          </a:stretch>
        </p:blipFill>
        <p:spPr>
          <a:xfrm>
            <a:off x="4590556" y="3525892"/>
            <a:ext cx="4025529" cy="3575329"/>
          </a:xfrm>
          <a:prstGeom prst="rect">
            <a:avLst/>
          </a:prstGeom>
        </p:spPr>
      </p:pic>
      <p:sp>
        <p:nvSpPr>
          <p:cNvPr id="16" name="TextBox 15">
            <a:extLst>
              <a:ext uri="{FF2B5EF4-FFF2-40B4-BE49-F238E27FC236}">
                <a16:creationId xmlns:a16="http://schemas.microsoft.com/office/drawing/2014/main" id="{38F87C74-B0FC-0D84-5C38-D1106E1BDAF2}"/>
              </a:ext>
            </a:extLst>
          </p:cNvPr>
          <p:cNvSpPr txBox="1"/>
          <p:nvPr/>
        </p:nvSpPr>
        <p:spPr>
          <a:xfrm>
            <a:off x="493939" y="3147477"/>
            <a:ext cx="8097937"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REGRESSION MODEL TO Y (OUTSTANDING BALANCE)</a:t>
            </a:r>
            <a:endParaRPr lang="en-ID" b="1" dirty="0"/>
          </a:p>
        </p:txBody>
      </p:sp>
      <p:pic>
        <p:nvPicPr>
          <p:cNvPr id="23" name="Picture 22">
            <a:extLst>
              <a:ext uri="{FF2B5EF4-FFF2-40B4-BE49-F238E27FC236}">
                <a16:creationId xmlns:a16="http://schemas.microsoft.com/office/drawing/2014/main" id="{386EDFF9-FA0E-1828-E834-9A843C9A8A23}"/>
              </a:ext>
            </a:extLst>
          </p:cNvPr>
          <p:cNvPicPr>
            <a:picLocks noChangeAspect="1"/>
          </p:cNvPicPr>
          <p:nvPr/>
        </p:nvPicPr>
        <p:blipFill>
          <a:blip r:embed="rId6"/>
          <a:stretch>
            <a:fillRect/>
          </a:stretch>
        </p:blipFill>
        <p:spPr>
          <a:xfrm>
            <a:off x="8867028" y="3436819"/>
            <a:ext cx="4594520" cy="3701493"/>
          </a:xfrm>
          <a:prstGeom prst="rect">
            <a:avLst/>
          </a:prstGeom>
        </p:spPr>
      </p:pic>
      <p:pic>
        <p:nvPicPr>
          <p:cNvPr id="25" name="Picture 24">
            <a:extLst>
              <a:ext uri="{FF2B5EF4-FFF2-40B4-BE49-F238E27FC236}">
                <a16:creationId xmlns:a16="http://schemas.microsoft.com/office/drawing/2014/main" id="{331069BC-2FA4-B220-9735-1E80E822B6ED}"/>
              </a:ext>
            </a:extLst>
          </p:cNvPr>
          <p:cNvPicPr>
            <a:picLocks noChangeAspect="1"/>
          </p:cNvPicPr>
          <p:nvPr/>
        </p:nvPicPr>
        <p:blipFill>
          <a:blip r:embed="rId7"/>
          <a:stretch>
            <a:fillRect/>
          </a:stretch>
        </p:blipFill>
        <p:spPr>
          <a:xfrm>
            <a:off x="13438099" y="3434655"/>
            <a:ext cx="4466847" cy="3701492"/>
          </a:xfrm>
          <a:prstGeom prst="rect">
            <a:avLst/>
          </a:prstGeom>
        </p:spPr>
      </p:pic>
      <p:sp>
        <p:nvSpPr>
          <p:cNvPr id="26" name="TextBox 25">
            <a:extLst>
              <a:ext uri="{FF2B5EF4-FFF2-40B4-BE49-F238E27FC236}">
                <a16:creationId xmlns:a16="http://schemas.microsoft.com/office/drawing/2014/main" id="{5D972765-6B84-20DC-3D78-B1412DAD1CD2}"/>
              </a:ext>
            </a:extLst>
          </p:cNvPr>
          <p:cNvSpPr txBox="1"/>
          <p:nvPr/>
        </p:nvSpPr>
        <p:spPr>
          <a:xfrm>
            <a:off x="8852542" y="3052220"/>
            <a:ext cx="9077550" cy="38027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REGRESSION MODEL TO Y (NUMBER OF DEBTS)</a:t>
            </a:r>
            <a:endParaRPr lang="en-ID" b="1" dirty="0"/>
          </a:p>
        </p:txBody>
      </p:sp>
    </p:spTree>
    <p:extLst>
      <p:ext uri="{BB962C8B-B14F-4D97-AF65-F5344CB8AC3E}">
        <p14:creationId xmlns:p14="http://schemas.microsoft.com/office/powerpoint/2010/main" val="725952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4.2 Statistical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chemeClr val="bg1">
                    <a:lumMod val="95000"/>
                  </a:schemeClr>
                </a:solidFill>
                <a:latin typeface="Agrandir"/>
              </a:rPr>
              <a:t>4.2.1 Poisson Regression for Analyzing Involvement Factors to Count of Crashes</a:t>
            </a:r>
          </a:p>
          <a:p>
            <a:r>
              <a:rPr lang="en-US" dirty="0">
                <a:solidFill>
                  <a:schemeClr val="bg1">
                    <a:lumMod val="95000"/>
                  </a:schemeClr>
                </a:solidFill>
                <a:latin typeface="Agrandir"/>
              </a:rPr>
              <a:t>In our factor of crash dataset, both the "Crash Count" and "Count all casualties" variables involve counting and accumulation of data, making them more suitable for modeling with count data analysis methods such as Poisson regression. We create 5 models:</a:t>
            </a:r>
          </a:p>
        </p:txBody>
      </p:sp>
      <p:pic>
        <p:nvPicPr>
          <p:cNvPr id="20" name="Picture 19">
            <a:extLst>
              <a:ext uri="{FF2B5EF4-FFF2-40B4-BE49-F238E27FC236}">
                <a16:creationId xmlns:a16="http://schemas.microsoft.com/office/drawing/2014/main" id="{6DEEE674-387F-D6DE-18BF-82B4137AF07A}"/>
              </a:ext>
            </a:extLst>
          </p:cNvPr>
          <p:cNvPicPr>
            <a:picLocks noChangeAspect="1"/>
          </p:cNvPicPr>
          <p:nvPr/>
        </p:nvPicPr>
        <p:blipFill>
          <a:blip r:embed="rId4"/>
          <a:stretch>
            <a:fillRect/>
          </a:stretch>
        </p:blipFill>
        <p:spPr>
          <a:xfrm>
            <a:off x="2592388" y="3258468"/>
            <a:ext cx="12068185" cy="6872808"/>
          </a:xfrm>
          <a:prstGeom prst="rect">
            <a:avLst/>
          </a:prstGeom>
        </p:spPr>
      </p:pic>
    </p:spTree>
    <p:extLst>
      <p:ext uri="{BB962C8B-B14F-4D97-AF65-F5344CB8AC3E}">
        <p14:creationId xmlns:p14="http://schemas.microsoft.com/office/powerpoint/2010/main" val="3628645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6" name="TextBox 18">
            <a:extLst>
              <a:ext uri="{FF2B5EF4-FFF2-40B4-BE49-F238E27FC236}">
                <a16:creationId xmlns:a16="http://schemas.microsoft.com/office/drawing/2014/main" id="{D4C04D91-6EEA-5D42-DE6C-A6435C21A63C}"/>
              </a:ext>
            </a:extLst>
          </p:cNvPr>
          <p:cNvSpPr txBox="1"/>
          <p:nvPr/>
        </p:nvSpPr>
        <p:spPr>
          <a:xfrm>
            <a:off x="720180" y="1033977"/>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4.2 Statistical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660553" y="1448899"/>
            <a:ext cx="17282160" cy="1729740"/>
          </a:xfrm>
          <a:prstGeom prst="rect">
            <a:avLst/>
          </a:prstGeom>
          <a:noFill/>
        </p:spPr>
        <p:txBody>
          <a:bodyPr wrap="square">
            <a:noAutofit/>
          </a:bodyPr>
          <a:lstStyle/>
          <a:p>
            <a:r>
              <a:rPr lang="en-US" b="1" dirty="0">
                <a:solidFill>
                  <a:schemeClr val="bg1">
                    <a:lumMod val="95000"/>
                  </a:schemeClr>
                </a:solidFill>
                <a:latin typeface="Agrandir"/>
              </a:rPr>
              <a:t>4.2.1 Poisson Regression for Analyzing Involvement Factors to Count of Crashes </a:t>
            </a:r>
          </a:p>
          <a:p>
            <a:r>
              <a:rPr lang="en-US" dirty="0">
                <a:solidFill>
                  <a:schemeClr val="bg1">
                    <a:lumMod val="95000"/>
                  </a:schemeClr>
                </a:solidFill>
                <a:latin typeface="Agrandir"/>
              </a:rPr>
              <a:t>Based on the fifth models, the last models give the lowest AIC. (Code in Appendix 2.9)</a:t>
            </a:r>
          </a:p>
        </p:txBody>
      </p:sp>
      <p:sp>
        <p:nvSpPr>
          <p:cNvPr id="21" name="TextBox 20">
            <a:extLst>
              <a:ext uri="{FF2B5EF4-FFF2-40B4-BE49-F238E27FC236}">
                <a16:creationId xmlns:a16="http://schemas.microsoft.com/office/drawing/2014/main" id="{06A583E6-CD96-C88B-716D-5EB9B6C5688F}"/>
              </a:ext>
            </a:extLst>
          </p:cNvPr>
          <p:cNvSpPr txBox="1"/>
          <p:nvPr/>
        </p:nvSpPr>
        <p:spPr>
          <a:xfrm>
            <a:off x="719658" y="8413399"/>
            <a:ext cx="17282160" cy="1938992"/>
          </a:xfrm>
          <a:prstGeom prst="rect">
            <a:avLst/>
          </a:prstGeom>
          <a:solidFill>
            <a:schemeClr val="accent5">
              <a:lumMod val="60000"/>
              <a:lumOff val="40000"/>
            </a:schemeClr>
          </a:solidFill>
        </p:spPr>
        <p:txBody>
          <a:bodyPr wrap="square" rtlCol="0">
            <a:spAutoFit/>
          </a:bodyPr>
          <a:lstStyle/>
          <a:p>
            <a:pPr algn="just"/>
            <a:r>
              <a:rPr lang="en-US" sz="2000" dirty="0"/>
              <a:t>The results of the Poisson regression analysis suggest that Involving Drinking Driving, Involving Driver Speed, Involving Fatigued Driver, and Involving Defective Vehicle are all significant predictors of the count of crashes. These variables can explain some, but not all, of the variability in the count of crashes. Additionally, there appears to be a linear relationship between the combination of these four variables and the occurrence of car accidents. As the occurrences of these situations increase, the probability of a car accident also increases. The red line in the graph illustrates this linear relationship between these situations and the number of car accidents. Overall, these findings provide important insights into the factors that contribute to car accidents, and can inform strategies for reducing the occurrence of car accidents on the road</a:t>
            </a:r>
          </a:p>
        </p:txBody>
      </p:sp>
      <p:sp>
        <p:nvSpPr>
          <p:cNvPr id="22" name="TextBox 21">
            <a:extLst>
              <a:ext uri="{FF2B5EF4-FFF2-40B4-BE49-F238E27FC236}">
                <a16:creationId xmlns:a16="http://schemas.microsoft.com/office/drawing/2014/main" id="{4009AC77-AB57-BB0D-57C7-5F87D6AF8808}"/>
              </a:ext>
            </a:extLst>
          </p:cNvPr>
          <p:cNvSpPr txBox="1"/>
          <p:nvPr/>
        </p:nvSpPr>
        <p:spPr>
          <a:xfrm>
            <a:off x="719483" y="8035366"/>
            <a:ext cx="6220504" cy="365919"/>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pic>
        <p:nvPicPr>
          <p:cNvPr id="3" name="图片 3" descr="表格&#10;&#10;描述已自动生成">
            <a:extLst>
              <a:ext uri="{FF2B5EF4-FFF2-40B4-BE49-F238E27FC236}">
                <a16:creationId xmlns:a16="http://schemas.microsoft.com/office/drawing/2014/main" id="{C2F7B859-F4BE-09CD-2A97-84C3A62D3668}"/>
              </a:ext>
            </a:extLst>
          </p:cNvPr>
          <p:cNvPicPr>
            <a:picLocks noChangeAspect="1"/>
          </p:cNvPicPr>
          <p:nvPr/>
        </p:nvPicPr>
        <p:blipFill>
          <a:blip r:embed="rId4"/>
          <a:stretch>
            <a:fillRect/>
          </a:stretch>
        </p:blipFill>
        <p:spPr>
          <a:xfrm>
            <a:off x="740760" y="2121880"/>
            <a:ext cx="7388045" cy="5655046"/>
          </a:xfrm>
          <a:prstGeom prst="rect">
            <a:avLst/>
          </a:prstGeom>
        </p:spPr>
      </p:pic>
      <p:pic>
        <p:nvPicPr>
          <p:cNvPr id="4" name="图片 4" descr="图表&#10;&#10;描述已自动生成">
            <a:extLst>
              <a:ext uri="{FF2B5EF4-FFF2-40B4-BE49-F238E27FC236}">
                <a16:creationId xmlns:a16="http://schemas.microsoft.com/office/drawing/2014/main" id="{662DC556-0615-8D3D-0033-7B615A8FB45D}"/>
              </a:ext>
            </a:extLst>
          </p:cNvPr>
          <p:cNvPicPr>
            <a:picLocks noChangeAspect="1"/>
          </p:cNvPicPr>
          <p:nvPr/>
        </p:nvPicPr>
        <p:blipFill>
          <a:blip r:embed="rId5"/>
          <a:stretch>
            <a:fillRect/>
          </a:stretch>
        </p:blipFill>
        <p:spPr>
          <a:xfrm>
            <a:off x="8128805" y="2121880"/>
            <a:ext cx="5241338" cy="5655046"/>
          </a:xfrm>
          <a:prstGeom prst="rect">
            <a:avLst/>
          </a:prstGeom>
        </p:spPr>
      </p:pic>
    </p:spTree>
    <p:extLst>
      <p:ext uri="{BB962C8B-B14F-4D97-AF65-F5344CB8AC3E}">
        <p14:creationId xmlns:p14="http://schemas.microsoft.com/office/powerpoint/2010/main" val="3932011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fourth step of the data science process involves making the data confess. During this step, we analyze and visualize the data to uncover hidden insights and patterns. By doing so, we aim to extract meaningful information that can help us answer our research or make predictions.</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6514" y="1775181"/>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4.2 Statistical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6887" y="2190103"/>
            <a:ext cx="17282160" cy="1729740"/>
          </a:xfrm>
          <a:prstGeom prst="rect">
            <a:avLst/>
          </a:prstGeom>
          <a:noFill/>
        </p:spPr>
        <p:txBody>
          <a:bodyPr wrap="square">
            <a:noAutofit/>
          </a:bodyPr>
          <a:lstStyle/>
          <a:p>
            <a:r>
              <a:rPr lang="en-US" b="1" dirty="0">
                <a:solidFill>
                  <a:schemeClr val="bg1">
                    <a:lumMod val="95000"/>
                  </a:schemeClr>
                </a:solidFill>
                <a:latin typeface="Agrandir"/>
              </a:rPr>
              <a:t>4.2.2 Poisson Regression for Analyzing Involvement Factors to Count of Casualties</a:t>
            </a:r>
          </a:p>
          <a:p>
            <a:r>
              <a:rPr lang="en-US" dirty="0">
                <a:solidFill>
                  <a:schemeClr val="bg1">
                    <a:lumMod val="95000"/>
                  </a:schemeClr>
                </a:solidFill>
                <a:latin typeface="Agrandir"/>
              </a:rPr>
              <a:t>Poisson regression is primarily used for modeling count data. In our factor of crash dataset, both the "Crash Count" and "Count all casualties" variables involve counting and accumulation of data, making them more suitable for modeling with count data analysis methods such as Poisson regression. We create 5 models:</a:t>
            </a:r>
          </a:p>
        </p:txBody>
      </p:sp>
      <p:pic>
        <p:nvPicPr>
          <p:cNvPr id="4" name="Picture 3">
            <a:extLst>
              <a:ext uri="{FF2B5EF4-FFF2-40B4-BE49-F238E27FC236}">
                <a16:creationId xmlns:a16="http://schemas.microsoft.com/office/drawing/2014/main" id="{E02B83A3-88C0-D21A-6441-08C990096A9D}"/>
              </a:ext>
            </a:extLst>
          </p:cNvPr>
          <p:cNvPicPr>
            <a:picLocks noChangeAspect="1"/>
          </p:cNvPicPr>
          <p:nvPr/>
        </p:nvPicPr>
        <p:blipFill>
          <a:blip r:embed="rId4"/>
          <a:stretch>
            <a:fillRect/>
          </a:stretch>
        </p:blipFill>
        <p:spPr>
          <a:xfrm>
            <a:off x="2376364" y="3330475"/>
            <a:ext cx="11449272" cy="6893667"/>
          </a:xfrm>
          <a:prstGeom prst="rect">
            <a:avLst/>
          </a:prstGeom>
        </p:spPr>
      </p:pic>
    </p:spTree>
    <p:extLst>
      <p:ext uri="{BB962C8B-B14F-4D97-AF65-F5344CB8AC3E}">
        <p14:creationId xmlns:p14="http://schemas.microsoft.com/office/powerpoint/2010/main" val="2498355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4. Making The Data Confess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6" name="TextBox 18">
            <a:extLst>
              <a:ext uri="{FF2B5EF4-FFF2-40B4-BE49-F238E27FC236}">
                <a16:creationId xmlns:a16="http://schemas.microsoft.com/office/drawing/2014/main" id="{D4C04D91-6EEA-5D42-DE6C-A6435C21A63C}"/>
              </a:ext>
            </a:extLst>
          </p:cNvPr>
          <p:cNvSpPr txBox="1"/>
          <p:nvPr/>
        </p:nvSpPr>
        <p:spPr>
          <a:xfrm>
            <a:off x="720180" y="1033977"/>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dirty="0">
                <a:solidFill>
                  <a:srgbClr val="B9F200"/>
                </a:solidFill>
                <a:latin typeface="Agrandir Bold"/>
              </a:rPr>
              <a:t>4.2 Statistical Data Analysis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660553" y="1448899"/>
            <a:ext cx="17282160" cy="1729740"/>
          </a:xfrm>
          <a:prstGeom prst="rect">
            <a:avLst/>
          </a:prstGeom>
          <a:noFill/>
        </p:spPr>
        <p:txBody>
          <a:bodyPr wrap="square">
            <a:noAutofit/>
          </a:bodyPr>
          <a:lstStyle/>
          <a:p>
            <a:r>
              <a:rPr lang="en-US" b="1" dirty="0">
                <a:solidFill>
                  <a:schemeClr val="bg1">
                    <a:lumMod val="95000"/>
                  </a:schemeClr>
                </a:solidFill>
                <a:latin typeface="Agrandir"/>
              </a:rPr>
              <a:t>4.2.2 Poisson Regression for Analyzing Involvement Factors to Count of Casualties</a:t>
            </a:r>
          </a:p>
          <a:p>
            <a:r>
              <a:rPr lang="en-US" dirty="0">
                <a:solidFill>
                  <a:schemeClr val="bg1">
                    <a:lumMod val="95000"/>
                  </a:schemeClr>
                </a:solidFill>
                <a:latin typeface="Agrandir"/>
              </a:rPr>
              <a:t>Based on the fifth models, the last models give the lowest AIC.</a:t>
            </a:r>
          </a:p>
        </p:txBody>
      </p:sp>
      <p:sp>
        <p:nvSpPr>
          <p:cNvPr id="21" name="TextBox 20">
            <a:extLst>
              <a:ext uri="{FF2B5EF4-FFF2-40B4-BE49-F238E27FC236}">
                <a16:creationId xmlns:a16="http://schemas.microsoft.com/office/drawing/2014/main" id="{06A583E6-CD96-C88B-716D-5EB9B6C5688F}"/>
              </a:ext>
            </a:extLst>
          </p:cNvPr>
          <p:cNvSpPr txBox="1"/>
          <p:nvPr/>
        </p:nvSpPr>
        <p:spPr>
          <a:xfrm>
            <a:off x="719658" y="8413399"/>
            <a:ext cx="17282160" cy="1631216"/>
          </a:xfrm>
          <a:prstGeom prst="rect">
            <a:avLst/>
          </a:prstGeom>
          <a:solidFill>
            <a:schemeClr val="accent5">
              <a:lumMod val="60000"/>
              <a:lumOff val="40000"/>
            </a:schemeClr>
          </a:solidFill>
        </p:spPr>
        <p:txBody>
          <a:bodyPr wrap="square" rtlCol="0">
            <a:spAutoFit/>
          </a:bodyPr>
          <a:lstStyle/>
          <a:p>
            <a:pPr algn="just"/>
            <a:r>
              <a:rPr lang="en-US" sz="2000" dirty="0"/>
              <a:t>The results of the model indicate that involving driving while under the influence of alcohol, speeding, driving while fatigued, and driving a defective vehicle are all significant predictors of the count of all casualties in car accidents. However, the model does not explain all of the variability in the count of casualties. Additionally, the model suggests that there is a linear relationship between the combination of these four variables and the occurrence of casualties. As the occurrences of these situations increase, the probability of casualties also increases, and this relationship is demonstrated by the red line in the graph. Overall, these findings can help to inform efforts to reduce the occurrence of car accidents and associated casualties.</a:t>
            </a:r>
          </a:p>
        </p:txBody>
      </p:sp>
      <p:sp>
        <p:nvSpPr>
          <p:cNvPr id="22" name="TextBox 21">
            <a:extLst>
              <a:ext uri="{FF2B5EF4-FFF2-40B4-BE49-F238E27FC236}">
                <a16:creationId xmlns:a16="http://schemas.microsoft.com/office/drawing/2014/main" id="{4009AC77-AB57-BB0D-57C7-5F87D6AF8808}"/>
              </a:ext>
            </a:extLst>
          </p:cNvPr>
          <p:cNvSpPr txBox="1"/>
          <p:nvPr/>
        </p:nvSpPr>
        <p:spPr>
          <a:xfrm>
            <a:off x="719483" y="8035366"/>
            <a:ext cx="6220504" cy="365919"/>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b="1" dirty="0"/>
              <a:t>INSIGHT: </a:t>
            </a:r>
            <a:endParaRPr lang="en-ID" b="1" dirty="0"/>
          </a:p>
        </p:txBody>
      </p:sp>
      <p:pic>
        <p:nvPicPr>
          <p:cNvPr id="5" name="图片 2" descr="表格&#10;&#10;描述已自动生成">
            <a:extLst>
              <a:ext uri="{FF2B5EF4-FFF2-40B4-BE49-F238E27FC236}">
                <a16:creationId xmlns:a16="http://schemas.microsoft.com/office/drawing/2014/main" id="{262449F0-A3D4-66A3-9BDE-8303A76F00AC}"/>
              </a:ext>
            </a:extLst>
          </p:cNvPr>
          <p:cNvPicPr>
            <a:picLocks noChangeAspect="1"/>
          </p:cNvPicPr>
          <p:nvPr/>
        </p:nvPicPr>
        <p:blipFill>
          <a:blip r:embed="rId4"/>
          <a:stretch>
            <a:fillRect/>
          </a:stretch>
        </p:blipFill>
        <p:spPr>
          <a:xfrm>
            <a:off x="724506" y="2249108"/>
            <a:ext cx="7772538" cy="5585460"/>
          </a:xfrm>
          <a:prstGeom prst="rect">
            <a:avLst/>
          </a:prstGeom>
        </p:spPr>
      </p:pic>
      <p:pic>
        <p:nvPicPr>
          <p:cNvPr id="7" name="图片 5" descr="图表&#10;&#10;描述已自动生成">
            <a:extLst>
              <a:ext uri="{FF2B5EF4-FFF2-40B4-BE49-F238E27FC236}">
                <a16:creationId xmlns:a16="http://schemas.microsoft.com/office/drawing/2014/main" id="{B5D9C8B0-9D40-D92F-788D-53492B65EE9B}"/>
              </a:ext>
            </a:extLst>
          </p:cNvPr>
          <p:cNvPicPr>
            <a:picLocks noChangeAspect="1"/>
          </p:cNvPicPr>
          <p:nvPr/>
        </p:nvPicPr>
        <p:blipFill>
          <a:blip r:embed="rId5"/>
          <a:stretch>
            <a:fillRect/>
          </a:stretch>
        </p:blipFill>
        <p:spPr>
          <a:xfrm>
            <a:off x="8476986" y="2249108"/>
            <a:ext cx="6124153" cy="5623200"/>
          </a:xfrm>
          <a:prstGeom prst="rect">
            <a:avLst/>
          </a:prstGeom>
        </p:spPr>
      </p:pic>
    </p:spTree>
    <p:extLst>
      <p:ext uri="{BB962C8B-B14F-4D97-AF65-F5344CB8AC3E}">
        <p14:creationId xmlns:p14="http://schemas.microsoft.com/office/powerpoint/2010/main" val="3083773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1872308" y="-237730"/>
            <a:ext cx="14340482" cy="1120371"/>
          </a:xfrm>
          <a:prstGeom prst="rect">
            <a:avLst/>
          </a:prstGeom>
        </p:spPr>
        <p:txBody>
          <a:bodyPr wrap="square" lIns="0" tIns="0" rIns="0" bIns="0" rtlCol="0" anchor="t">
            <a:spAutoFit/>
          </a:bodyPr>
          <a:lstStyle/>
          <a:p>
            <a:pPr algn="ctr" defTabSz="950519">
              <a:lnSpc>
                <a:spcPts val="10108"/>
              </a:lnSpc>
            </a:pPr>
            <a:r>
              <a:rPr lang="en-US" sz="4400" dirty="0">
                <a:solidFill>
                  <a:srgbClr val="B9F200"/>
                </a:solidFill>
                <a:latin typeface="Agrandir"/>
              </a:rPr>
              <a:t>1. Problem Solving with Data</a:t>
            </a:r>
          </a:p>
        </p:txBody>
      </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201536" y="1010573"/>
            <a:ext cx="26712878" cy="6005869"/>
          </a:xfrm>
          <a:prstGeom prst="rect">
            <a:avLst/>
          </a:prstGeom>
        </p:spPr>
      </p:pic>
      <p:grpSp>
        <p:nvGrpSpPr>
          <p:cNvPr id="21" name="Group 20">
            <a:extLst>
              <a:ext uri="{FF2B5EF4-FFF2-40B4-BE49-F238E27FC236}">
                <a16:creationId xmlns:a16="http://schemas.microsoft.com/office/drawing/2014/main" id="{E8D8CD73-07B1-8E27-F8AE-76C0666A423A}"/>
              </a:ext>
            </a:extLst>
          </p:cNvPr>
          <p:cNvGrpSpPr/>
          <p:nvPr/>
        </p:nvGrpSpPr>
        <p:grpSpPr>
          <a:xfrm>
            <a:off x="836245" y="1386260"/>
            <a:ext cx="17686655" cy="8296271"/>
            <a:chOff x="720180" y="1657971"/>
            <a:chExt cx="17686655" cy="8296271"/>
          </a:xfrm>
        </p:grpSpPr>
        <p:sp>
          <p:nvSpPr>
            <p:cNvPr id="3" name="TextBox 3"/>
            <p:cNvSpPr txBox="1"/>
            <p:nvPr/>
          </p:nvSpPr>
          <p:spPr>
            <a:xfrm>
              <a:off x="2898673" y="2192574"/>
              <a:ext cx="13797675" cy="2585323"/>
            </a:xfrm>
            <a:prstGeom prst="rect">
              <a:avLst/>
            </a:prstGeom>
          </p:spPr>
          <p:txBody>
            <a:bodyPr wrap="square" lIns="0" tIns="0" rIns="0" bIns="0" rtlCol="0" anchor="t">
              <a:spAutoFit/>
            </a:bodyPr>
            <a:lstStyle/>
            <a:p>
              <a:pPr algn="just" defTabSz="950519"/>
              <a:r>
                <a:rPr lang="en-US" sz="2400" dirty="0">
                  <a:solidFill>
                    <a:srgbClr val="FFFFFF"/>
                  </a:solidFill>
                </a:rPr>
                <a:t>Road accidents and unpaid traffic fines/SPER debts are major issues in Queensland that require attention. The high number of incidents in the state emphasizes the need to investigate the contributing factors to road accidents and SPER debt accumulation. Effective interventions that can improve road safety and SPER debt collection require an understanding of these factors. Policymakers, traffic police, road safety advocates, insurance companies, and the general public can benefit from evidence-based strategies that address these issues. Therefore, analyzing relevant datasets and applying data science methods can provide insights that inform decision-making and improve road safety and SPER debt collection in Queensland.</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20180" y="1962324"/>
              <a:ext cx="1504754" cy="1709948"/>
            </a:xfrm>
            <a:prstGeom prst="rect">
              <a:avLst/>
            </a:prstGeom>
          </p:spPr>
        </p:pic>
        <p:sp>
          <p:nvSpPr>
            <p:cNvPr id="14" name="TextBox 14"/>
            <p:cNvSpPr txBox="1"/>
            <p:nvPr/>
          </p:nvSpPr>
          <p:spPr>
            <a:xfrm>
              <a:off x="16696348" y="9594317"/>
              <a:ext cx="1710487" cy="359925"/>
            </a:xfrm>
            <a:prstGeom prst="rect">
              <a:avLst/>
            </a:prstGeom>
          </p:spPr>
          <p:txBody>
            <a:bodyPr lIns="0" tIns="0" rIns="0" bIns="0" rtlCol="0" anchor="t">
              <a:spAutoFit/>
            </a:bodyPr>
            <a:lstStyle/>
            <a:p>
              <a:pPr algn="r" defTabSz="950519">
                <a:lnSpc>
                  <a:spcPts val="2742"/>
                </a:lnSpc>
              </a:pPr>
              <a:r>
                <a:rPr lang="en-US" sz="2742" dirty="0">
                  <a:solidFill>
                    <a:srgbClr val="FFFFFF"/>
                  </a:solidFill>
                  <a:latin typeface="Agrandir"/>
                </a:rPr>
                <a:t>05</a:t>
              </a:r>
            </a:p>
          </p:txBody>
        </p:sp>
        <p:sp>
          <p:nvSpPr>
            <p:cNvPr id="15" name="TextBox 5">
              <a:extLst>
                <a:ext uri="{FF2B5EF4-FFF2-40B4-BE49-F238E27FC236}">
                  <a16:creationId xmlns:a16="http://schemas.microsoft.com/office/drawing/2014/main" id="{D2A99EE7-959A-2E29-EE75-42D6F444B889}"/>
                </a:ext>
              </a:extLst>
            </p:cNvPr>
            <p:cNvSpPr txBox="1"/>
            <p:nvPr/>
          </p:nvSpPr>
          <p:spPr>
            <a:xfrm>
              <a:off x="2304356" y="1657971"/>
              <a:ext cx="3346428" cy="500895"/>
            </a:xfrm>
            <a:prstGeom prst="rect">
              <a:avLst/>
            </a:prstGeom>
          </p:spPr>
          <p:txBody>
            <a:bodyPr lIns="0" tIns="0" rIns="0" bIns="0" rtlCol="0" anchor="t">
              <a:spAutoFit/>
            </a:bodyPr>
            <a:lstStyle/>
            <a:p>
              <a:pPr algn="ctr" defTabSz="950519">
                <a:lnSpc>
                  <a:spcPts val="3992"/>
                </a:lnSpc>
                <a:spcBef>
                  <a:spcPct val="0"/>
                </a:spcBef>
              </a:pPr>
              <a:r>
                <a:rPr lang="en-US" sz="3326" dirty="0">
                  <a:solidFill>
                    <a:srgbClr val="B9F200"/>
                  </a:solidFill>
                  <a:latin typeface="Agrandir Bold"/>
                </a:rPr>
                <a:t>Introduction</a:t>
              </a:r>
            </a:p>
          </p:txBody>
        </p:sp>
        <p:sp>
          <p:nvSpPr>
            <p:cNvPr id="16" name="TextBox 3">
              <a:extLst>
                <a:ext uri="{FF2B5EF4-FFF2-40B4-BE49-F238E27FC236}">
                  <a16:creationId xmlns:a16="http://schemas.microsoft.com/office/drawing/2014/main" id="{3EEB7274-CB35-0B9A-41D6-31B986D444C8}"/>
                </a:ext>
              </a:extLst>
            </p:cNvPr>
            <p:cNvSpPr txBox="1"/>
            <p:nvPr/>
          </p:nvSpPr>
          <p:spPr>
            <a:xfrm>
              <a:off x="2871239" y="5685400"/>
              <a:ext cx="11741337" cy="1846659"/>
            </a:xfrm>
            <a:prstGeom prst="rect">
              <a:avLst/>
            </a:prstGeom>
          </p:spPr>
          <p:txBody>
            <a:bodyPr lIns="0" tIns="0" rIns="0" bIns="0" rtlCol="0" anchor="t">
              <a:spAutoFit/>
            </a:bodyPr>
            <a:lstStyle/>
            <a:p>
              <a:pPr marL="342900" indent="-342900" algn="just" defTabSz="950519">
                <a:buFont typeface="+mj-lt"/>
                <a:buAutoNum type="arabicPeriod"/>
              </a:pPr>
              <a:r>
                <a:rPr lang="en-US" sz="2400" dirty="0">
                  <a:solidFill>
                    <a:srgbClr val="FFFFFF"/>
                  </a:solidFill>
                </a:rPr>
                <a:t>What are the main causes of car accidents in Queensland in 2021?</a:t>
              </a:r>
            </a:p>
            <a:p>
              <a:pPr marL="342900" indent="-342900" algn="just" defTabSz="950519">
                <a:buFont typeface="+mj-lt"/>
                <a:buAutoNum type="arabicPeriod"/>
              </a:pPr>
              <a:r>
                <a:rPr lang="en-US" sz="2400" dirty="0">
                  <a:solidFill>
                    <a:srgbClr val="FFFFFF"/>
                  </a:solidFill>
                </a:rPr>
                <a:t>Does the installation of speed cameras necessarily lead to a decrease in the number of crashes?</a:t>
              </a:r>
            </a:p>
            <a:p>
              <a:pPr marL="342900" indent="-342900" algn="just" defTabSz="950519">
                <a:buFont typeface="+mj-lt"/>
                <a:buAutoNum type="arabicPeriod"/>
              </a:pPr>
              <a:r>
                <a:rPr lang="en-US" sz="2400" dirty="0">
                  <a:solidFill>
                    <a:srgbClr val="FFFFFF"/>
                  </a:solidFill>
                </a:rPr>
                <a:t>What are the most significant factors contributing to the State Penalties Enforcement Registry (SPER) debt by SA4 regions in Queensland for 2021?</a:t>
              </a:r>
            </a:p>
          </p:txBody>
        </p:sp>
        <p:sp>
          <p:nvSpPr>
            <p:cNvPr id="17" name="TextBox 5">
              <a:extLst>
                <a:ext uri="{FF2B5EF4-FFF2-40B4-BE49-F238E27FC236}">
                  <a16:creationId xmlns:a16="http://schemas.microsoft.com/office/drawing/2014/main" id="{B4BCE7B2-E6A6-9118-8B0F-77ABBC288552}"/>
                </a:ext>
              </a:extLst>
            </p:cNvPr>
            <p:cNvSpPr txBox="1"/>
            <p:nvPr/>
          </p:nvSpPr>
          <p:spPr>
            <a:xfrm>
              <a:off x="2869007" y="5096252"/>
              <a:ext cx="3346428" cy="500895"/>
            </a:xfrm>
            <a:prstGeom prst="rect">
              <a:avLst/>
            </a:prstGeom>
          </p:spPr>
          <p:txBody>
            <a:bodyPr lIns="0" tIns="0" rIns="0" bIns="0" rtlCol="0" anchor="t">
              <a:spAutoFit/>
            </a:bodyPr>
            <a:lstStyle/>
            <a:p>
              <a:pPr algn="ctr" defTabSz="950519">
                <a:lnSpc>
                  <a:spcPts val="3992"/>
                </a:lnSpc>
                <a:spcBef>
                  <a:spcPct val="0"/>
                </a:spcBef>
              </a:pPr>
              <a:r>
                <a:rPr lang="en-US" sz="3326" dirty="0">
                  <a:solidFill>
                    <a:srgbClr val="B9F200"/>
                  </a:solidFill>
                  <a:latin typeface="Agrandir Bold"/>
                </a:rPr>
                <a:t>Research Question</a:t>
              </a:r>
            </a:p>
          </p:txBody>
        </p:sp>
        <p:sp>
          <p:nvSpPr>
            <p:cNvPr id="19" name="TextBox 3">
              <a:extLst>
                <a:ext uri="{FF2B5EF4-FFF2-40B4-BE49-F238E27FC236}">
                  <a16:creationId xmlns:a16="http://schemas.microsoft.com/office/drawing/2014/main" id="{86DA9488-9745-93B3-5576-A09756EFB7BD}"/>
                </a:ext>
              </a:extLst>
            </p:cNvPr>
            <p:cNvSpPr txBox="1"/>
            <p:nvPr/>
          </p:nvSpPr>
          <p:spPr>
            <a:xfrm>
              <a:off x="2957083" y="8792191"/>
              <a:ext cx="11741337" cy="369332"/>
            </a:xfrm>
            <a:prstGeom prst="rect">
              <a:avLst/>
            </a:prstGeom>
          </p:spPr>
          <p:txBody>
            <a:bodyPr lIns="0" tIns="0" rIns="0" bIns="0" rtlCol="0" anchor="t">
              <a:spAutoFit/>
            </a:bodyPr>
            <a:lstStyle/>
            <a:p>
              <a:pPr algn="just" defTabSz="950519"/>
              <a:r>
                <a:rPr lang="en-US" sz="2400" dirty="0">
                  <a:solidFill>
                    <a:srgbClr val="FFFFFF"/>
                  </a:solidFill>
                </a:rPr>
                <a:t>Government, Traffic Police, Drivers, Insurance Companies and General Public</a:t>
              </a:r>
            </a:p>
          </p:txBody>
        </p:sp>
        <p:sp>
          <p:nvSpPr>
            <p:cNvPr id="20" name="TextBox 5">
              <a:extLst>
                <a:ext uri="{FF2B5EF4-FFF2-40B4-BE49-F238E27FC236}">
                  <a16:creationId xmlns:a16="http://schemas.microsoft.com/office/drawing/2014/main" id="{7C5F38CF-C4A5-7761-D674-3055A24EA84B}"/>
                </a:ext>
              </a:extLst>
            </p:cNvPr>
            <p:cNvSpPr txBox="1"/>
            <p:nvPr/>
          </p:nvSpPr>
          <p:spPr>
            <a:xfrm>
              <a:off x="2692347" y="8189114"/>
              <a:ext cx="3346428" cy="500895"/>
            </a:xfrm>
            <a:prstGeom prst="rect">
              <a:avLst/>
            </a:prstGeom>
          </p:spPr>
          <p:txBody>
            <a:bodyPr lIns="0" tIns="0" rIns="0" bIns="0" rtlCol="0" anchor="t">
              <a:spAutoFit/>
            </a:bodyPr>
            <a:lstStyle/>
            <a:p>
              <a:pPr algn="ctr" defTabSz="950519">
                <a:lnSpc>
                  <a:spcPts val="3992"/>
                </a:lnSpc>
                <a:spcBef>
                  <a:spcPct val="0"/>
                </a:spcBef>
              </a:pPr>
              <a:r>
                <a:rPr lang="en-US" sz="3326" dirty="0">
                  <a:solidFill>
                    <a:srgbClr val="B9F200"/>
                  </a:solidFill>
                  <a:latin typeface="Agrandir Bold"/>
                </a:rPr>
                <a:t>Key Stakeholders</a:t>
              </a:r>
            </a:p>
          </p:txBody>
        </p:sp>
      </p:grpSp>
      <p:pic>
        <p:nvPicPr>
          <p:cNvPr id="23" name="Graphic 22" descr="Group of people outline">
            <a:extLst>
              <a:ext uri="{FF2B5EF4-FFF2-40B4-BE49-F238E27FC236}">
                <a16:creationId xmlns:a16="http://schemas.microsoft.com/office/drawing/2014/main" id="{9296C2EC-538A-7DC8-1E22-55D472E700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3302" y="7686769"/>
            <a:ext cx="1667423" cy="1667423"/>
          </a:xfrm>
          <a:prstGeom prst="rect">
            <a:avLst/>
          </a:prstGeom>
        </p:spPr>
      </p:pic>
      <p:pic>
        <p:nvPicPr>
          <p:cNvPr id="25" name="Graphic 24" descr="Questions outline">
            <a:extLst>
              <a:ext uri="{FF2B5EF4-FFF2-40B4-BE49-F238E27FC236}">
                <a16:creationId xmlns:a16="http://schemas.microsoft.com/office/drawing/2014/main" id="{4C151904-50CE-8861-1E02-06FE1A17FD1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814485" y="5411903"/>
            <a:ext cx="1709947" cy="170994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2304356" y="4265089"/>
            <a:ext cx="15121680" cy="2154436"/>
          </a:xfrm>
          <a:prstGeom prst="rect">
            <a:avLst/>
          </a:prstGeom>
        </p:spPr>
        <p:txBody>
          <a:bodyPr wrap="square" lIns="0" tIns="0" rIns="0" bIns="0" rtlCol="0" anchor="t">
            <a:spAutoFit/>
          </a:bodyPr>
          <a:lstStyle/>
          <a:p>
            <a:pPr marL="0" marR="0" lvl="0" indent="0" algn="ctr"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STEP 5.</a:t>
            </a:r>
          </a:p>
          <a:p>
            <a:pPr marL="0" marR="0" lvl="0" indent="0" algn="ctr"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DATA STORY TELLING</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732272" y="2702761"/>
            <a:ext cx="26712878" cy="3341573"/>
          </a:xfrm>
          <a:prstGeom prst="rect">
            <a:avLst/>
          </a:prstGeom>
        </p:spPr>
      </p:pic>
      <p:pic>
        <p:nvPicPr>
          <p:cNvPr id="3" name="Picture 53">
            <a:extLst>
              <a:ext uri="{FF2B5EF4-FFF2-40B4-BE49-F238E27FC236}">
                <a16:creationId xmlns:a16="http://schemas.microsoft.com/office/drawing/2014/main" id="{2B0D2EEE-5767-2AAF-EF0D-0696840370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12636260" y="3350833"/>
            <a:ext cx="26712878" cy="3341573"/>
          </a:xfrm>
          <a:prstGeom prst="rect">
            <a:avLst/>
          </a:prstGeom>
        </p:spPr>
      </p:pic>
    </p:spTree>
    <p:extLst>
      <p:ext uri="{BB962C8B-B14F-4D97-AF65-F5344CB8AC3E}">
        <p14:creationId xmlns:p14="http://schemas.microsoft.com/office/powerpoint/2010/main" val="4464829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5. Data Story Telling</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last step of the data science process involves is tell the whole story of our findings in the fourth step. We hope our story can reveal hidden trends, uncover new insights, and help stakeholders better understand the data and its implications. </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23924" y="2322364"/>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b="1" dirty="0">
                <a:solidFill>
                  <a:srgbClr val="B9F200"/>
                </a:solidFill>
                <a:latin typeface="Agrandir Bold"/>
              </a:rPr>
              <a:t>5.1 Exploration Data Analysis Findings </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64297" y="2737286"/>
            <a:ext cx="17282160" cy="1729740"/>
          </a:xfrm>
          <a:prstGeom prst="rect">
            <a:avLst/>
          </a:prstGeom>
          <a:noFill/>
        </p:spPr>
        <p:txBody>
          <a:bodyPr wrap="square">
            <a:noAutofit/>
          </a:bodyPr>
          <a:lstStyle/>
          <a:p>
            <a:pPr algn="just"/>
            <a:r>
              <a:rPr lang="en-US" sz="2400" dirty="0">
                <a:solidFill>
                  <a:schemeClr val="bg1">
                    <a:lumMod val="95000"/>
                  </a:schemeClr>
                </a:solidFill>
                <a:latin typeface="Agrandir"/>
              </a:rPr>
              <a:t>Throughout the year 2021, the number of crashes varied significantly across all areas. Brisbane City, Gold Coast City, Logan City, Moreton Bay Region, and Sunshine Coast Region had the highest number of crashes. The majority of crash severity incidents resulted in hospitalization and medical treatment, with the absence of traffic control, operating traffic lights, and Give Way Signs being the top three causes of crashes. Interestingly, the highest number of crashes occurred at 60 km/h, rather than at speeds of 100-110 km/h. Additionally, hospitalization was the most prevalent crash severity resulting from the involvement of drinking while driving, driver's speed, fatigued driving, and defective vehicles.</a:t>
            </a:r>
          </a:p>
          <a:p>
            <a:pPr algn="just"/>
            <a:endParaRPr lang="en-US" sz="2400" dirty="0">
              <a:solidFill>
                <a:schemeClr val="bg1">
                  <a:lumMod val="95000"/>
                </a:schemeClr>
              </a:solidFill>
              <a:latin typeface="Agrandir"/>
            </a:endParaRPr>
          </a:p>
          <a:p>
            <a:pPr algn="just"/>
            <a:r>
              <a:rPr lang="en-US" sz="2400" dirty="0">
                <a:solidFill>
                  <a:schemeClr val="bg1">
                    <a:lumMod val="95000"/>
                  </a:schemeClr>
                </a:solidFill>
                <a:latin typeface="Agrandir"/>
              </a:rPr>
              <a:t>There is a weak to moderate association between the predictor variables and </a:t>
            </a:r>
            <a:r>
              <a:rPr lang="en-US" sz="2400" dirty="0" err="1">
                <a:solidFill>
                  <a:schemeClr val="bg1">
                    <a:lumMod val="95000"/>
                  </a:schemeClr>
                </a:solidFill>
                <a:latin typeface="Agrandir"/>
              </a:rPr>
              <a:t>Crash_Severity</a:t>
            </a:r>
            <a:r>
              <a:rPr lang="en-US" sz="2400" dirty="0">
                <a:solidFill>
                  <a:schemeClr val="bg1">
                    <a:lumMod val="95000"/>
                  </a:schemeClr>
                </a:solidFill>
                <a:latin typeface="Agrandir"/>
              </a:rPr>
              <a:t>, with </a:t>
            </a:r>
            <a:r>
              <a:rPr lang="en-US" sz="2400" dirty="0" err="1">
                <a:solidFill>
                  <a:schemeClr val="bg1">
                    <a:lumMod val="95000"/>
                  </a:schemeClr>
                </a:solidFill>
                <a:latin typeface="Agrandir"/>
              </a:rPr>
              <a:t>Involving_Defective_Vehicle</a:t>
            </a:r>
            <a:r>
              <a:rPr lang="en-US" sz="2400" dirty="0">
                <a:solidFill>
                  <a:schemeClr val="bg1">
                    <a:lumMod val="95000"/>
                  </a:schemeClr>
                </a:solidFill>
                <a:latin typeface="Agrandir"/>
              </a:rPr>
              <a:t> and </a:t>
            </a:r>
            <a:r>
              <a:rPr lang="en-US" sz="2400" dirty="0" err="1">
                <a:solidFill>
                  <a:schemeClr val="bg1">
                    <a:lumMod val="95000"/>
                  </a:schemeClr>
                </a:solidFill>
                <a:latin typeface="Agrandir"/>
              </a:rPr>
              <a:t>Involving_Drink_Driving</a:t>
            </a:r>
            <a:r>
              <a:rPr lang="en-US" sz="2400" dirty="0">
                <a:solidFill>
                  <a:schemeClr val="bg1">
                    <a:lumMod val="95000"/>
                  </a:schemeClr>
                </a:solidFill>
                <a:latin typeface="Agrandir"/>
              </a:rPr>
              <a:t> being the two most important predictor variables associated with </a:t>
            </a:r>
            <a:r>
              <a:rPr lang="en-US" sz="2400" dirty="0" err="1">
                <a:solidFill>
                  <a:schemeClr val="bg1">
                    <a:lumMod val="95000"/>
                  </a:schemeClr>
                </a:solidFill>
                <a:latin typeface="Agrandir"/>
              </a:rPr>
              <a:t>Crash_Severity</a:t>
            </a:r>
            <a:r>
              <a:rPr lang="en-US" sz="2400" dirty="0">
                <a:solidFill>
                  <a:schemeClr val="bg1">
                    <a:lumMod val="95000"/>
                  </a:schemeClr>
                </a:solidFill>
                <a:latin typeface="Agrandir"/>
              </a:rPr>
              <a:t> across all areas of crash. Nearly half of the total number of debts were caused by offender debt recovery, followed by Fraud Offence and Tolling, with Toowoomba, Darling Downs, and Brisbane East having the highest number of debts. Across all five regions, speeding consistently contributes to around 20% of the number of debtors. </a:t>
            </a:r>
          </a:p>
          <a:p>
            <a:pPr algn="just"/>
            <a:endParaRPr lang="en-US" sz="2400" dirty="0">
              <a:solidFill>
                <a:schemeClr val="bg1">
                  <a:lumMod val="95000"/>
                </a:schemeClr>
              </a:solidFill>
              <a:latin typeface="Agrandir"/>
            </a:endParaRPr>
          </a:p>
          <a:p>
            <a:pPr algn="just"/>
            <a:r>
              <a:rPr lang="en-US" sz="2400" dirty="0">
                <a:solidFill>
                  <a:schemeClr val="bg1">
                    <a:lumMod val="95000"/>
                  </a:schemeClr>
                </a:solidFill>
                <a:latin typeface="Agrandir"/>
              </a:rPr>
              <a:t>The installation of speed cameras may not lead to a decrease in the number of crash accidents in certain regions, as evidenced by the presence of accidents in areas with cameras and the absence of accidents in areas with cameras, indicating the possibility of other relevant factors.</a:t>
            </a:r>
          </a:p>
          <a:p>
            <a:pPr algn="just"/>
            <a:endParaRPr lang="en-US" sz="2400" dirty="0">
              <a:solidFill>
                <a:schemeClr val="bg1">
                  <a:lumMod val="95000"/>
                </a:schemeClr>
              </a:solidFill>
              <a:latin typeface="Agrandir"/>
            </a:endParaRPr>
          </a:p>
          <a:p>
            <a:pPr algn="just"/>
            <a:r>
              <a:rPr lang="en-US" sz="2400" dirty="0">
                <a:solidFill>
                  <a:schemeClr val="bg1">
                    <a:lumMod val="95000"/>
                  </a:schemeClr>
                </a:solidFill>
                <a:latin typeface="Agrandir"/>
              </a:rPr>
              <a:t>Speeding, driving, and tolling are the top three offenses that contribute the most to the outstanding balance, with Logan having the highest outstanding balance, followed by Gold Coast and Ipswich. Speeding is the leading factor contributing to outstanding balances in almost all regions, with Tolling being the largest contributor in Logan.</a:t>
            </a:r>
          </a:p>
        </p:txBody>
      </p:sp>
    </p:spTree>
    <p:extLst>
      <p:ext uri="{BB962C8B-B14F-4D97-AF65-F5344CB8AC3E}">
        <p14:creationId xmlns:p14="http://schemas.microsoft.com/office/powerpoint/2010/main" val="2164393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5. Data Story Telling</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last step of the data science process involves is tell the whole story of our findings in the fourth step. We hope our story can reveal hidden trends, uncover new insights, and help stakeholders better understand the data and its implications. </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612921" y="1979450"/>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b="1" dirty="0">
                <a:solidFill>
                  <a:srgbClr val="B9F200"/>
                </a:solidFill>
                <a:latin typeface="Agrandir Bold"/>
              </a:rPr>
              <a:t>5.2 Statistical Data Analysis Findings </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553294" y="2394372"/>
            <a:ext cx="17282160" cy="1729740"/>
          </a:xfrm>
          <a:prstGeom prst="rect">
            <a:avLst/>
          </a:prstGeom>
          <a:noFill/>
        </p:spPr>
        <p:txBody>
          <a:bodyPr wrap="square">
            <a:noAutofit/>
          </a:bodyPr>
          <a:lstStyle/>
          <a:p>
            <a:pPr algn="just"/>
            <a:endParaRPr lang="en-US" sz="2400" dirty="0">
              <a:solidFill>
                <a:schemeClr val="bg1">
                  <a:lumMod val="95000"/>
                </a:schemeClr>
              </a:solidFill>
              <a:latin typeface="Agrandir"/>
            </a:endParaRPr>
          </a:p>
          <a:p>
            <a:pPr algn="just"/>
            <a:r>
              <a:rPr lang="en-US" sz="2400" dirty="0">
                <a:solidFill>
                  <a:schemeClr val="bg1">
                    <a:lumMod val="95000"/>
                  </a:schemeClr>
                </a:solidFill>
                <a:latin typeface="Agrandir"/>
              </a:rPr>
              <a:t>After conducting an in-depth analysis of the data, several key insights were revealed. Firstly, the number of car crashes fluctuated significantly throughout the year 2021, with Brisbane City, Gold Coast City, Logan City, Moreton Bay Region, and Sunshine Coast Region being the top five areas with the highest number of crashes. Factors such as driver speed and road conditions were found to contribute to the occurrence of car accidents, with hospitalization being the most prevalent crash severity.</a:t>
            </a:r>
          </a:p>
          <a:p>
            <a:pPr algn="just"/>
            <a:endParaRPr lang="en-US" sz="2400" dirty="0">
              <a:solidFill>
                <a:schemeClr val="bg1">
                  <a:lumMod val="95000"/>
                </a:schemeClr>
              </a:solidFill>
              <a:latin typeface="Agrandir"/>
            </a:endParaRPr>
          </a:p>
          <a:p>
            <a:pPr algn="just"/>
            <a:r>
              <a:rPr lang="en-US" sz="2400" dirty="0">
                <a:solidFill>
                  <a:schemeClr val="bg1">
                    <a:lumMod val="95000"/>
                  </a:schemeClr>
                </a:solidFill>
                <a:latin typeface="Agrandir"/>
              </a:rPr>
              <a:t>When it comes to outstanding balances and the number of debts, speeding and tolling offenses were found to have a significantly positive relationship with outstanding balance and the number of debts, respectively. This suggests that individuals with outstanding balances resulting from speeding and tolling offenses tend to have higher outstanding balances and more debts than those with other offenses.</a:t>
            </a:r>
          </a:p>
          <a:p>
            <a:pPr algn="just"/>
            <a:endParaRPr lang="en-US" sz="2400" dirty="0">
              <a:solidFill>
                <a:schemeClr val="bg1">
                  <a:lumMod val="95000"/>
                </a:schemeClr>
              </a:solidFill>
              <a:latin typeface="Agrandir"/>
            </a:endParaRPr>
          </a:p>
          <a:p>
            <a:pPr algn="just"/>
            <a:r>
              <a:rPr lang="en-US" sz="2400" dirty="0">
                <a:solidFill>
                  <a:schemeClr val="bg1">
                    <a:lumMod val="95000"/>
                  </a:schemeClr>
                </a:solidFill>
                <a:latin typeface="Agrandir"/>
              </a:rPr>
              <a:t>Lastly, the involvement of drinking while driving, driver speed, fatigued driving, and defective vehicles were all found to be significant predictors of the count of car crashes and associated casualties. As the occurrences of these situations increase, the probability of car accidents and casualties also increases. These findings can help inform strategies to reduce the occurrence of car accidents and associated casualties on the road.</a:t>
            </a:r>
          </a:p>
          <a:p>
            <a:pPr algn="just"/>
            <a:endParaRPr lang="en-US" sz="2400" dirty="0">
              <a:solidFill>
                <a:schemeClr val="bg1">
                  <a:lumMod val="95000"/>
                </a:schemeClr>
              </a:solidFill>
              <a:latin typeface="Agrandir"/>
            </a:endParaRPr>
          </a:p>
          <a:p>
            <a:pPr algn="just"/>
            <a:r>
              <a:rPr lang="en-US" sz="2400" dirty="0">
                <a:solidFill>
                  <a:schemeClr val="bg1">
                    <a:lumMod val="95000"/>
                  </a:schemeClr>
                </a:solidFill>
                <a:latin typeface="Agrandir"/>
              </a:rPr>
              <a:t>Overall, these insights highlight the importance of addressing key factors such as driver behavior and road conditions to reduce the number of car accidents and associated costs in the community.</a:t>
            </a:r>
          </a:p>
        </p:txBody>
      </p:sp>
    </p:spTree>
    <p:extLst>
      <p:ext uri="{BB962C8B-B14F-4D97-AF65-F5344CB8AC3E}">
        <p14:creationId xmlns:p14="http://schemas.microsoft.com/office/powerpoint/2010/main" val="1492776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5. Data Story Telling</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last step of the data science process involves is tell the whole story of our findings in the fourth step. We hope our story can reveal hidden trends, uncover new insights, and help stakeholders better understand the data and its implications. </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720180" y="1882938"/>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b="1" dirty="0">
                <a:solidFill>
                  <a:srgbClr val="B9F200"/>
                </a:solidFill>
                <a:latin typeface="Agrandir Bold"/>
              </a:rPr>
              <a:t>5.3 Conclusions and Suggestions</a:t>
            </a:r>
          </a:p>
        </p:txBody>
      </p:sp>
      <p:sp>
        <p:nvSpPr>
          <p:cNvPr id="8" name="文本框 11">
            <a:extLst>
              <a:ext uri="{FF2B5EF4-FFF2-40B4-BE49-F238E27FC236}">
                <a16:creationId xmlns:a16="http://schemas.microsoft.com/office/drawing/2014/main" id="{E9B39A73-3003-AFC1-4DB7-7FF9D184BCBB}"/>
              </a:ext>
            </a:extLst>
          </p:cNvPr>
          <p:cNvSpPr txBox="1"/>
          <p:nvPr/>
        </p:nvSpPr>
        <p:spPr>
          <a:xfrm>
            <a:off x="786323" y="5302349"/>
            <a:ext cx="16696198" cy="1816141"/>
          </a:xfrm>
          <a:prstGeom prst="rect">
            <a:avLst/>
          </a:prstGeom>
          <a:noFill/>
        </p:spPr>
        <p:txBody>
          <a:bodyPr wrap="square">
            <a:noAutofit/>
          </a:bodyPr>
          <a:lstStyle/>
          <a:p>
            <a:pPr algn="just"/>
            <a:endParaRPr lang="en-US" sz="2400" dirty="0">
              <a:solidFill>
                <a:schemeClr val="bg1">
                  <a:lumMod val="95000"/>
                </a:schemeClr>
              </a:solidFill>
              <a:latin typeface="Agrandir"/>
            </a:endParaRPr>
          </a:p>
        </p:txBody>
      </p:sp>
      <p:sp>
        <p:nvSpPr>
          <p:cNvPr id="3" name="文本框 11">
            <a:extLst>
              <a:ext uri="{FF2B5EF4-FFF2-40B4-BE49-F238E27FC236}">
                <a16:creationId xmlns:a16="http://schemas.microsoft.com/office/drawing/2014/main" id="{EC9EEBF8-A6E7-550C-3DDB-D7F8B9E2BD1B}"/>
              </a:ext>
            </a:extLst>
          </p:cNvPr>
          <p:cNvSpPr txBox="1"/>
          <p:nvPr/>
        </p:nvSpPr>
        <p:spPr>
          <a:xfrm>
            <a:off x="795728" y="2242798"/>
            <a:ext cx="16696198" cy="1816141"/>
          </a:xfrm>
          <a:prstGeom prst="rect">
            <a:avLst/>
          </a:prstGeom>
          <a:noFill/>
        </p:spPr>
        <p:txBody>
          <a:bodyPr wrap="square">
            <a:noAutofit/>
          </a:bodyPr>
          <a:lstStyle/>
          <a:p>
            <a:pPr algn="just"/>
            <a:endParaRPr lang="en-US" sz="2400" dirty="0">
              <a:solidFill>
                <a:schemeClr val="bg1">
                  <a:lumMod val="95000"/>
                </a:schemeClr>
              </a:solidFill>
              <a:latin typeface="Agrandir"/>
            </a:endParaRPr>
          </a:p>
          <a:p>
            <a:pPr algn="just"/>
            <a:r>
              <a:rPr lang="en-US" sz="2400" b="1" dirty="0">
                <a:solidFill>
                  <a:schemeClr val="bg1">
                    <a:lumMod val="95000"/>
                  </a:schemeClr>
                </a:solidFill>
                <a:latin typeface="Agrandir"/>
              </a:rPr>
              <a:t>5.3.1 Conclusions</a:t>
            </a:r>
          </a:p>
          <a:p>
            <a:pPr algn="just"/>
            <a:r>
              <a:rPr lang="en-US" sz="2400" dirty="0">
                <a:solidFill>
                  <a:schemeClr val="bg1">
                    <a:lumMod val="95000"/>
                  </a:schemeClr>
                </a:solidFill>
                <a:latin typeface="Agrandir"/>
              </a:rPr>
              <a:t>In conclusion, the analysis of the data revealed that Brisbane City, Gold Coast City, Logan City, Moreton Bay Region, and Sunshine Coast Region had the highest number of car crashes throughout the year 2021. Factors such as driver speed, road conditions, and the involvement of drinking while driving, driver speed, fatigued driving, and defective vehicles were found to be significant predictors of car crashes and associated casualties. Additionally, speeding and tolling offenses were found to have a significant positive relationship with outstanding balances and the number of debts. </a:t>
            </a:r>
          </a:p>
          <a:p>
            <a:pPr algn="just"/>
            <a:endParaRPr lang="en-US" sz="2400" dirty="0">
              <a:solidFill>
                <a:schemeClr val="bg1">
                  <a:lumMod val="95000"/>
                </a:schemeClr>
              </a:solidFill>
              <a:latin typeface="Agrandir"/>
            </a:endParaRPr>
          </a:p>
          <a:p>
            <a:pPr algn="just"/>
            <a:r>
              <a:rPr lang="en-US" sz="2400" dirty="0">
                <a:solidFill>
                  <a:schemeClr val="bg1">
                    <a:lumMod val="95000"/>
                  </a:schemeClr>
                </a:solidFill>
                <a:latin typeface="Agrandir"/>
              </a:rPr>
              <a:t>Furthermore, the installation of speed cameras may not necessarily lead to a decrease in the number of crash accidents in certain regions. While Brisbane and Gold Coast have a relatively high number of cameras installed, there are still incidents of crashes that occur without any camera coverage. On the other hand, regions such as Moreton Bay and Sunshine Coast have a lower number of installed cameras, yet there are areas where accidents still occur despite the presence of cameras. Thus, it is possible that other factors may be relevant to these accidents. Overall, this suggests that simply installing speed cameras may not be a comprehensive solution to reducing the number of accidents and other factors need to be considered.</a:t>
            </a:r>
          </a:p>
        </p:txBody>
      </p:sp>
    </p:spTree>
    <p:extLst>
      <p:ext uri="{BB962C8B-B14F-4D97-AF65-F5344CB8AC3E}">
        <p14:creationId xmlns:p14="http://schemas.microsoft.com/office/powerpoint/2010/main" val="1303353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15121680" cy="1077218"/>
          </a:xfrm>
          <a:prstGeom prst="rect">
            <a:avLst/>
          </a:prstGeom>
        </p:spPr>
        <p:txBody>
          <a:bodyPr wrap="square"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5. Data Story Telling</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53874" y="2846777"/>
            <a:ext cx="26712878" cy="3341573"/>
          </a:xfrm>
          <a:prstGeom prst="rect">
            <a:avLst/>
          </a:prstGeom>
        </p:spPr>
      </p:pic>
      <p:sp>
        <p:nvSpPr>
          <p:cNvPr id="5" name="TextBox 4">
            <a:extLst>
              <a:ext uri="{FF2B5EF4-FFF2-40B4-BE49-F238E27FC236}">
                <a16:creationId xmlns:a16="http://schemas.microsoft.com/office/drawing/2014/main" id="{1848E821-4045-6387-C719-08C0A6550264}"/>
              </a:ext>
            </a:extLst>
          </p:cNvPr>
          <p:cNvSpPr txBox="1"/>
          <p:nvPr/>
        </p:nvSpPr>
        <p:spPr>
          <a:xfrm>
            <a:off x="576164" y="1119585"/>
            <a:ext cx="17353928" cy="646331"/>
          </a:xfrm>
          <a:prstGeom prst="rect">
            <a:avLst/>
          </a:prstGeom>
          <a:noFill/>
        </p:spPr>
        <p:txBody>
          <a:bodyPr wrap="square">
            <a:spAutoFit/>
          </a:bodyPr>
          <a:lstStyle/>
          <a:p>
            <a:r>
              <a:rPr lang="en-US" dirty="0">
                <a:solidFill>
                  <a:schemeClr val="bg1"/>
                </a:solidFill>
              </a:rPr>
              <a:t>The last step of the data science process involves is tell the whole story of our findings in the fourth step. We hope our story can reveal hidden trends, uncover new insights, and help stakeholders better understand the data and its implications. </a:t>
            </a:r>
            <a:endParaRPr lang="en-ID" dirty="0">
              <a:solidFill>
                <a:schemeClr val="bg1"/>
              </a:solidFill>
            </a:endParaRPr>
          </a:p>
        </p:txBody>
      </p:sp>
      <p:sp>
        <p:nvSpPr>
          <p:cNvPr id="6" name="TextBox 18">
            <a:extLst>
              <a:ext uri="{FF2B5EF4-FFF2-40B4-BE49-F238E27FC236}">
                <a16:creationId xmlns:a16="http://schemas.microsoft.com/office/drawing/2014/main" id="{D4C04D91-6EEA-5D42-DE6C-A6435C21A63C}"/>
              </a:ext>
            </a:extLst>
          </p:cNvPr>
          <p:cNvSpPr txBox="1"/>
          <p:nvPr/>
        </p:nvSpPr>
        <p:spPr>
          <a:xfrm>
            <a:off x="720180" y="1882938"/>
            <a:ext cx="6336704" cy="414922"/>
          </a:xfrm>
          <a:prstGeom prst="rect">
            <a:avLst/>
          </a:prstGeom>
        </p:spPr>
        <p:txBody>
          <a:bodyPr wrap="square" lIns="0" tIns="0" rIns="0" bIns="0" rtlCol="0" anchor="t">
            <a:spAutoFit/>
          </a:bodyPr>
          <a:lstStyle/>
          <a:p>
            <a:pPr defTabSz="950519">
              <a:lnSpc>
                <a:spcPts val="3377"/>
              </a:lnSpc>
              <a:spcBef>
                <a:spcPct val="0"/>
              </a:spcBef>
            </a:pPr>
            <a:r>
              <a:rPr lang="en-US" sz="2598" b="1" dirty="0">
                <a:solidFill>
                  <a:srgbClr val="B9F200"/>
                </a:solidFill>
                <a:latin typeface="Agrandir Bold"/>
              </a:rPr>
              <a:t>5.3 Conclusions and Suggestions</a:t>
            </a:r>
          </a:p>
        </p:txBody>
      </p:sp>
      <p:sp>
        <p:nvSpPr>
          <p:cNvPr id="3" name="文本框 11">
            <a:extLst>
              <a:ext uri="{FF2B5EF4-FFF2-40B4-BE49-F238E27FC236}">
                <a16:creationId xmlns:a16="http://schemas.microsoft.com/office/drawing/2014/main" id="{EC9EEBF8-A6E7-550C-3DDB-D7F8B9E2BD1B}"/>
              </a:ext>
            </a:extLst>
          </p:cNvPr>
          <p:cNvSpPr txBox="1"/>
          <p:nvPr/>
        </p:nvSpPr>
        <p:spPr>
          <a:xfrm>
            <a:off x="607178" y="2414882"/>
            <a:ext cx="16696198" cy="1816141"/>
          </a:xfrm>
          <a:prstGeom prst="rect">
            <a:avLst/>
          </a:prstGeom>
          <a:noFill/>
        </p:spPr>
        <p:txBody>
          <a:bodyPr wrap="square">
            <a:noAutofit/>
          </a:bodyPr>
          <a:lstStyle/>
          <a:p>
            <a:pPr algn="just"/>
            <a:r>
              <a:rPr lang="en-US" sz="2400" b="1" dirty="0">
                <a:solidFill>
                  <a:schemeClr val="bg1">
                    <a:lumMod val="95000"/>
                  </a:schemeClr>
                </a:solidFill>
                <a:latin typeface="Agrandir"/>
              </a:rPr>
              <a:t>5.3.2 Suggestions to Stakeholders:</a:t>
            </a:r>
            <a:endParaRPr lang="en-US" sz="2400" dirty="0">
              <a:solidFill>
                <a:schemeClr val="bg1">
                  <a:lumMod val="95000"/>
                </a:schemeClr>
              </a:solidFill>
              <a:latin typeface="Agrandir"/>
            </a:endParaRPr>
          </a:p>
          <a:p>
            <a:pPr marL="342900" indent="-342900" algn="just">
              <a:buFont typeface="Wingdings" panose="05000000000000000000" pitchFamily="2" charset="2"/>
              <a:buChar char="Ø"/>
            </a:pPr>
            <a:r>
              <a:rPr lang="en-US" sz="2400" dirty="0">
                <a:solidFill>
                  <a:schemeClr val="bg1">
                    <a:lumMod val="95000"/>
                  </a:schemeClr>
                </a:solidFill>
                <a:latin typeface="Agrandir"/>
              </a:rPr>
              <a:t>Government: The government should invest in improving road conditions and implement stricter laws and regulations to ensure that drivers adhere to traffic rules. They should also encourage the adoption of new technologies such as automated vehicles to reduce the probability of accidents caused by human errors. Additionally, it may be beneficial to conduct further research to better understand the effectiveness of speed cameras and other measures in reducing accidents, as well as to identify any other factors that may be relevant</a:t>
            </a:r>
          </a:p>
          <a:p>
            <a:pPr marL="342900" indent="-342900" algn="just">
              <a:buFont typeface="Wingdings" panose="05000000000000000000" pitchFamily="2" charset="2"/>
              <a:buChar char="Ø"/>
            </a:pPr>
            <a:endParaRPr lang="en-US" sz="2400" dirty="0">
              <a:solidFill>
                <a:schemeClr val="bg1">
                  <a:lumMod val="95000"/>
                </a:schemeClr>
              </a:solidFill>
              <a:latin typeface="Agrandir"/>
            </a:endParaRPr>
          </a:p>
          <a:p>
            <a:pPr marL="342900" indent="-342900" algn="just">
              <a:buFont typeface="Wingdings" panose="05000000000000000000" pitchFamily="2" charset="2"/>
              <a:buChar char="Ø"/>
            </a:pPr>
            <a:r>
              <a:rPr lang="en-US" sz="2400" dirty="0">
                <a:solidFill>
                  <a:schemeClr val="bg1">
                    <a:lumMod val="95000"/>
                  </a:schemeClr>
                </a:solidFill>
                <a:latin typeface="Agrandir"/>
              </a:rPr>
              <a:t>Traffic Police: The traffic police should increase the number of random breath tests and roadside checks to curb the occurrence of drink-driving. They should also enforce speed limits and ensure that drivers adhere to traffic rules to reduce the probability of car crashes.</a:t>
            </a:r>
          </a:p>
          <a:p>
            <a:pPr marL="342900" indent="-342900" algn="just">
              <a:buFont typeface="Wingdings" panose="05000000000000000000" pitchFamily="2" charset="2"/>
              <a:buChar char="Ø"/>
            </a:pPr>
            <a:endParaRPr lang="en-US" sz="2400" dirty="0">
              <a:solidFill>
                <a:schemeClr val="bg1">
                  <a:lumMod val="95000"/>
                </a:schemeClr>
              </a:solidFill>
              <a:latin typeface="Agrandir"/>
            </a:endParaRPr>
          </a:p>
          <a:p>
            <a:pPr marL="342900" indent="-342900" algn="just">
              <a:buFont typeface="Wingdings" panose="05000000000000000000" pitchFamily="2" charset="2"/>
              <a:buChar char="Ø"/>
            </a:pPr>
            <a:r>
              <a:rPr lang="en-US" sz="2400" dirty="0">
                <a:solidFill>
                  <a:schemeClr val="bg1">
                    <a:lumMod val="95000"/>
                  </a:schemeClr>
                </a:solidFill>
                <a:latin typeface="Agrandir"/>
              </a:rPr>
              <a:t>Drivers: Drivers should be encouraged to practice safe driving by adhering to traffic rules, avoiding driving while under the influence of alcohol or drugs, and ensuring that their vehicles are in good condition. They should also consider taking regular breaks during long drives to prevent fatigue and reduce the probability of accidents.</a:t>
            </a:r>
          </a:p>
          <a:p>
            <a:pPr marL="342900" indent="-342900" algn="just">
              <a:buFont typeface="Wingdings" panose="05000000000000000000" pitchFamily="2" charset="2"/>
              <a:buChar char="Ø"/>
            </a:pPr>
            <a:endParaRPr lang="en-US" sz="2400" dirty="0">
              <a:solidFill>
                <a:schemeClr val="bg1">
                  <a:lumMod val="95000"/>
                </a:schemeClr>
              </a:solidFill>
              <a:latin typeface="Agrandir"/>
            </a:endParaRPr>
          </a:p>
          <a:p>
            <a:pPr marL="342900" indent="-342900" algn="just">
              <a:buFont typeface="Wingdings" panose="05000000000000000000" pitchFamily="2" charset="2"/>
              <a:buChar char="Ø"/>
            </a:pPr>
            <a:r>
              <a:rPr lang="en-US" sz="2400" dirty="0">
                <a:solidFill>
                  <a:schemeClr val="bg1">
                    <a:lumMod val="95000"/>
                  </a:schemeClr>
                </a:solidFill>
                <a:latin typeface="Agrandir"/>
              </a:rPr>
              <a:t>Insurance Companies: Insurance companies should consider offering discounts to drivers who adhere to traffic rules, have a good driving record, and have their vehicles regularly serviced to incentivize safe driving behavior.</a:t>
            </a:r>
          </a:p>
          <a:p>
            <a:pPr marL="342900" indent="-342900" algn="just">
              <a:buFont typeface="Wingdings" panose="05000000000000000000" pitchFamily="2" charset="2"/>
              <a:buChar char="Ø"/>
            </a:pPr>
            <a:endParaRPr lang="en-US" sz="2400" dirty="0">
              <a:solidFill>
                <a:schemeClr val="bg1">
                  <a:lumMod val="95000"/>
                </a:schemeClr>
              </a:solidFill>
              <a:latin typeface="Agrandir"/>
            </a:endParaRPr>
          </a:p>
          <a:p>
            <a:pPr marL="342900" indent="-342900" algn="just">
              <a:buFont typeface="Wingdings" panose="05000000000000000000" pitchFamily="2" charset="2"/>
              <a:buChar char="Ø"/>
            </a:pPr>
            <a:r>
              <a:rPr lang="en-US" sz="2400" dirty="0">
                <a:solidFill>
                  <a:schemeClr val="bg1">
                    <a:lumMod val="95000"/>
                  </a:schemeClr>
                </a:solidFill>
                <a:latin typeface="Agrandir"/>
              </a:rPr>
              <a:t>General Public: The general public should be encouraged to report any incidents of reckless driving, defective vehicles, and road hazards to the appropriate authorities. They should also be educated on the importance of safe driving practices to reduce the probability of car crashes and associated costs.</a:t>
            </a:r>
          </a:p>
        </p:txBody>
      </p:sp>
    </p:spTree>
    <p:extLst>
      <p:ext uri="{BB962C8B-B14F-4D97-AF65-F5344CB8AC3E}">
        <p14:creationId xmlns:p14="http://schemas.microsoft.com/office/powerpoint/2010/main" val="40727310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2304356" y="4265089"/>
            <a:ext cx="15121680" cy="1077218"/>
          </a:xfrm>
          <a:prstGeom prst="rect">
            <a:avLst/>
          </a:prstGeom>
        </p:spPr>
        <p:txBody>
          <a:bodyPr wrap="square" lIns="0" tIns="0" rIns="0" bIns="0" rtlCol="0" anchor="t">
            <a:spAutoFit/>
          </a:bodyPr>
          <a:lstStyle/>
          <a:p>
            <a:pPr marL="0" marR="0" lvl="0" indent="0" algn="ctr"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THANK YOU </a:t>
            </a:r>
            <a:r>
              <a:rPr kumimoji="0" lang="en-US" sz="7014" b="0" i="0" u="none" strike="noStrike" kern="1200" cap="none" spc="0" normalizeH="0" baseline="0" noProof="0" dirty="0">
                <a:ln>
                  <a:noFill/>
                </a:ln>
                <a:solidFill>
                  <a:srgbClr val="B9F200"/>
                </a:solidFill>
                <a:effectLst/>
                <a:uLnTx/>
                <a:uFillTx/>
                <a:latin typeface="Agrandir"/>
                <a:ea typeface="+mn-ea"/>
                <a:cs typeface="+mn-cs"/>
                <a:sym typeface="Wingdings" panose="05000000000000000000" pitchFamily="2" charset="2"/>
              </a:rPr>
              <a:t></a:t>
            </a:r>
            <a:endParaRPr kumimoji="0" lang="en-US" sz="7014" b="0" i="0" u="none" strike="noStrike" kern="1200" cap="none" spc="0" normalizeH="0" baseline="0" noProof="0" dirty="0">
              <a:ln>
                <a:noFill/>
              </a:ln>
              <a:solidFill>
                <a:srgbClr val="B9F200"/>
              </a:solidFill>
              <a:effectLst/>
              <a:uLnTx/>
              <a:uFillTx/>
              <a:latin typeface="Agrandir"/>
              <a:ea typeface="+mn-ea"/>
              <a:cs typeface="+mn-cs"/>
            </a:endParaRP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732272" y="2702761"/>
            <a:ext cx="26712878" cy="3341573"/>
          </a:xfrm>
          <a:prstGeom prst="rect">
            <a:avLst/>
          </a:prstGeom>
        </p:spPr>
      </p:pic>
      <p:pic>
        <p:nvPicPr>
          <p:cNvPr id="3" name="Picture 53">
            <a:extLst>
              <a:ext uri="{FF2B5EF4-FFF2-40B4-BE49-F238E27FC236}">
                <a16:creationId xmlns:a16="http://schemas.microsoft.com/office/drawing/2014/main" id="{2B0D2EEE-5767-2AAF-EF0D-0696840370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12636260" y="3350833"/>
            <a:ext cx="26712878" cy="3341573"/>
          </a:xfrm>
          <a:prstGeom prst="rect">
            <a:avLst/>
          </a:prstGeom>
        </p:spPr>
      </p:pic>
    </p:spTree>
    <p:extLst>
      <p:ext uri="{BB962C8B-B14F-4D97-AF65-F5344CB8AC3E}">
        <p14:creationId xmlns:p14="http://schemas.microsoft.com/office/powerpoint/2010/main" val="1569834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2304356" y="4265089"/>
            <a:ext cx="15121680" cy="2154436"/>
          </a:xfrm>
          <a:prstGeom prst="rect">
            <a:avLst/>
          </a:prstGeom>
        </p:spPr>
        <p:txBody>
          <a:bodyPr wrap="square" lIns="0" tIns="0" rIns="0" bIns="0" rtlCol="0" anchor="t">
            <a:spAutoFit/>
          </a:bodyPr>
          <a:lstStyle/>
          <a:p>
            <a:pPr marL="0" marR="0" lvl="0" indent="0" algn="ctr"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STEP 2.</a:t>
            </a:r>
          </a:p>
          <a:p>
            <a:pPr marL="0" marR="0" lvl="0" indent="0" algn="ctr" defTabSz="950519" rtl="0" eaLnBrk="1" fontAlgn="auto" latinLnBrk="0" hangingPunct="1">
              <a:lnSpc>
                <a:spcPts val="8417"/>
              </a:lnSpc>
              <a:spcBef>
                <a:spcPts val="0"/>
              </a:spcBef>
              <a:spcAft>
                <a:spcPts val="0"/>
              </a:spcAft>
              <a:buClrTx/>
              <a:buSzTx/>
              <a:buFontTx/>
              <a:buNone/>
              <a:tabLst/>
              <a:defRPr/>
            </a:pPr>
            <a:r>
              <a:rPr lang="en-US" sz="7014" dirty="0">
                <a:solidFill>
                  <a:srgbClr val="B9F200"/>
                </a:solidFill>
                <a:latin typeface="Agrandir"/>
              </a:rPr>
              <a:t>GETTING THE DATA</a:t>
            </a:r>
            <a:endParaRPr kumimoji="0" lang="en-US" sz="7014" b="0" i="0" u="none" strike="noStrike" kern="1200" cap="none" spc="0" normalizeH="0" baseline="0" noProof="0" dirty="0">
              <a:ln>
                <a:noFill/>
              </a:ln>
              <a:solidFill>
                <a:srgbClr val="B9F200"/>
              </a:solidFill>
              <a:effectLst/>
              <a:uLnTx/>
              <a:uFillTx/>
              <a:latin typeface="Agrandir"/>
              <a:ea typeface="+mn-ea"/>
              <a:cs typeface="+mn-cs"/>
            </a:endParaRP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732272" y="2702761"/>
            <a:ext cx="26712878" cy="3341573"/>
          </a:xfrm>
          <a:prstGeom prst="rect">
            <a:avLst/>
          </a:prstGeom>
        </p:spPr>
      </p:pic>
      <p:pic>
        <p:nvPicPr>
          <p:cNvPr id="3" name="Picture 53">
            <a:extLst>
              <a:ext uri="{FF2B5EF4-FFF2-40B4-BE49-F238E27FC236}">
                <a16:creationId xmlns:a16="http://schemas.microsoft.com/office/drawing/2014/main" id="{2B0D2EEE-5767-2AAF-EF0D-0696840370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12636260" y="3350833"/>
            <a:ext cx="26712878" cy="3341573"/>
          </a:xfrm>
          <a:prstGeom prst="rect">
            <a:avLst/>
          </a:prstGeom>
        </p:spPr>
      </p:pic>
    </p:spTree>
    <p:extLst>
      <p:ext uri="{BB962C8B-B14F-4D97-AF65-F5344CB8AC3E}">
        <p14:creationId xmlns:p14="http://schemas.microsoft.com/office/powerpoint/2010/main" val="2468302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1072605" y="-5814"/>
            <a:ext cx="7589589" cy="1119764"/>
          </a:xfrm>
          <a:prstGeom prst="rect">
            <a:avLst/>
          </a:prstGeom>
        </p:spPr>
        <p:txBody>
          <a:bodyPr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2. Getting The Data</a:t>
            </a:r>
          </a:p>
        </p:txBody>
      </p:sp>
      <p:sp>
        <p:nvSpPr>
          <p:cNvPr id="3" name="TextBox 3"/>
          <p:cNvSpPr txBox="1"/>
          <p:nvPr/>
        </p:nvSpPr>
        <p:spPr>
          <a:xfrm>
            <a:off x="1072605" y="1163044"/>
            <a:ext cx="14754722" cy="615553"/>
          </a:xfrm>
          <a:prstGeom prst="rect">
            <a:avLst/>
          </a:prstGeom>
        </p:spPr>
        <p:txBody>
          <a:bodyPr wrap="square" lIns="0" tIns="0" rIns="0" bIns="0" rtlCol="0" anchor="t">
            <a:spAutoFit/>
          </a:bodyPr>
          <a:lstStyle/>
          <a:p>
            <a:pPr marL="0" marR="0" lvl="0" indent="0" algn="just" defTabSz="95051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grandir"/>
                <a:ea typeface="+mn-ea"/>
                <a:cs typeface="+mn-cs"/>
              </a:rPr>
              <a:t>The datasets were obtained from the </a:t>
            </a:r>
            <a:r>
              <a:rPr kumimoji="0" lang="en-US" sz="2000" b="1" i="0" u="none" strike="noStrike" kern="1200" cap="none" spc="0" normalizeH="0" baseline="0" noProof="0" dirty="0">
                <a:ln>
                  <a:noFill/>
                </a:ln>
                <a:solidFill>
                  <a:srgbClr val="FFFFFF"/>
                </a:solidFill>
                <a:effectLst/>
                <a:uLnTx/>
                <a:uFillTx/>
                <a:latin typeface="Agrandir"/>
                <a:ea typeface="+mn-ea"/>
                <a:cs typeface="+mn-cs"/>
              </a:rPr>
              <a:t>Open Data Portal Queensland Government </a:t>
            </a:r>
            <a:r>
              <a:rPr kumimoji="0" lang="en-US" sz="2000" b="0" i="0" u="none" strike="noStrike" kern="1200" cap="none" spc="0" normalizeH="0" baseline="0" noProof="0" dirty="0">
                <a:ln>
                  <a:noFill/>
                </a:ln>
                <a:solidFill>
                  <a:srgbClr val="FFFFFF"/>
                </a:solidFill>
                <a:effectLst/>
                <a:uLnTx/>
                <a:uFillTx/>
                <a:latin typeface="Agrandir"/>
                <a:ea typeface="+mn-ea"/>
                <a:cs typeface="+mn-cs"/>
              </a:rPr>
              <a:t>and contain information on road accidents, speed camera locations, factors contributing to road accidents, and outstanding SPER debts.</a:t>
            </a:r>
          </a:p>
        </p:txBody>
      </p:sp>
      <p:sp>
        <p:nvSpPr>
          <p:cNvPr id="55" name="TextBox 55"/>
          <p:cNvSpPr txBox="1"/>
          <p:nvPr/>
        </p:nvSpPr>
        <p:spPr>
          <a:xfrm>
            <a:off x="16696348" y="9594317"/>
            <a:ext cx="1710487" cy="359925"/>
          </a:xfrm>
          <a:prstGeom prst="rect">
            <a:avLst/>
          </a:prstGeom>
        </p:spPr>
        <p:txBody>
          <a:bodyPr lIns="0" tIns="0" rIns="0" bIns="0" rtlCol="0" anchor="t">
            <a:spAutoFit/>
          </a:bodyPr>
          <a:lstStyle/>
          <a:p>
            <a:pPr marL="0" marR="0" lvl="0" indent="0" algn="r" defTabSz="950519" rtl="0" eaLnBrk="1" fontAlgn="auto" latinLnBrk="0" hangingPunct="1">
              <a:lnSpc>
                <a:spcPts val="2742"/>
              </a:lnSpc>
              <a:spcBef>
                <a:spcPts val="0"/>
              </a:spcBef>
              <a:spcAft>
                <a:spcPts val="0"/>
              </a:spcAft>
              <a:buClrTx/>
              <a:buSzTx/>
              <a:buFontTx/>
              <a:buNone/>
              <a:tabLst/>
              <a:defRPr/>
            </a:pPr>
            <a:r>
              <a:rPr kumimoji="0" lang="en-US" sz="2742" b="0" i="0" u="none" strike="noStrike" kern="1200" cap="none" spc="0" normalizeH="0" baseline="0" noProof="0">
                <a:ln>
                  <a:noFill/>
                </a:ln>
                <a:solidFill>
                  <a:srgbClr val="FFFFFF"/>
                </a:solidFill>
                <a:effectLst/>
                <a:uLnTx/>
                <a:uFillTx/>
                <a:latin typeface="Agrandir"/>
                <a:ea typeface="+mn-ea"/>
                <a:cs typeface="+mn-cs"/>
              </a:rPr>
              <a:t>06</a:t>
            </a:r>
          </a:p>
        </p:txBody>
      </p:sp>
      <p:sp>
        <p:nvSpPr>
          <p:cNvPr id="57" name="TextBox 56">
            <a:extLst>
              <a:ext uri="{FF2B5EF4-FFF2-40B4-BE49-F238E27FC236}">
                <a16:creationId xmlns:a16="http://schemas.microsoft.com/office/drawing/2014/main" id="{E8DDD2A3-6D3C-3E8B-ADDA-5EA4C6767B21}"/>
              </a:ext>
            </a:extLst>
          </p:cNvPr>
          <p:cNvSpPr txBox="1"/>
          <p:nvPr/>
        </p:nvSpPr>
        <p:spPr>
          <a:xfrm>
            <a:off x="5106301" y="9373968"/>
            <a:ext cx="7608986" cy="1200329"/>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Data Size: the crash data from Queensland roads in Queensland for all reported Road Traffic Crashes that occurred </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from 1 January to 31 December 2021</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Data Type: All the attribute are Nominal Data</a:t>
            </a:r>
          </a:p>
        </p:txBody>
      </p:sp>
      <p:pic>
        <p:nvPicPr>
          <p:cNvPr id="3074" name="Picture 2" descr="Queensland road toll: Eight deaths in 72 hours sparks plea from police |  7NEWS">
            <a:extLst>
              <a:ext uri="{FF2B5EF4-FFF2-40B4-BE49-F238E27FC236}">
                <a16:creationId xmlns:a16="http://schemas.microsoft.com/office/drawing/2014/main" id="{56C9C7C3-147B-2254-050D-32B15B9BBD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7929" y="2400196"/>
            <a:ext cx="8424936" cy="47390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077" name="Table 3078">
            <a:extLst>
              <a:ext uri="{FF2B5EF4-FFF2-40B4-BE49-F238E27FC236}">
                <a16:creationId xmlns:a16="http://schemas.microsoft.com/office/drawing/2014/main" id="{2F824858-6419-8BC9-2746-A59CBE5DD17C}"/>
              </a:ext>
            </a:extLst>
          </p:cNvPr>
          <p:cNvGraphicFramePr>
            <a:graphicFrameLocks noGrp="1"/>
          </p:cNvGraphicFramePr>
          <p:nvPr/>
        </p:nvGraphicFramePr>
        <p:xfrm>
          <a:off x="1171831" y="2393945"/>
          <a:ext cx="3528459" cy="1608455"/>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Crash Severity</a:t>
                      </a:r>
                      <a:endParaRPr lang="en-ID" dirty="0"/>
                    </a:p>
                  </a:txBody>
                  <a:tcPr/>
                </a:tc>
                <a:extLst>
                  <a:ext uri="{0D108BD9-81ED-4DB2-BD59-A6C34878D82A}">
                    <a16:rowId xmlns:a16="http://schemas.microsoft.com/office/drawing/2014/main" val="743800771"/>
                  </a:ext>
                </a:extLst>
              </a:tr>
              <a:tr h="370840">
                <a:tc>
                  <a:txBody>
                    <a:bodyPr/>
                    <a:lstStyle/>
                    <a:p>
                      <a:pPr marL="457200" indent="-457200">
                        <a:buFont typeface="+mj-lt"/>
                        <a:buAutoNum type="arabicPeriod"/>
                      </a:pPr>
                      <a:r>
                        <a:rPr lang="en-US" dirty="0"/>
                        <a:t>Fatal</a:t>
                      </a:r>
                    </a:p>
                    <a:p>
                      <a:pPr marL="457200" indent="-457200">
                        <a:buFont typeface="+mj-lt"/>
                        <a:buAutoNum type="arabicPeriod"/>
                      </a:pPr>
                      <a:r>
                        <a:rPr lang="en-US" dirty="0" err="1"/>
                        <a:t>Hospitalisation</a:t>
                      </a:r>
                      <a:endParaRPr lang="en-US" dirty="0"/>
                    </a:p>
                    <a:p>
                      <a:pPr marL="457200" indent="-457200">
                        <a:buFont typeface="+mj-lt"/>
                        <a:buAutoNum type="arabicPeriod"/>
                      </a:pPr>
                      <a:r>
                        <a:rPr lang="en-US" dirty="0"/>
                        <a:t>Medical Treatment</a:t>
                      </a:r>
                    </a:p>
                    <a:p>
                      <a:pPr marL="457200" indent="-457200">
                        <a:buFont typeface="+mj-lt"/>
                        <a:buAutoNum type="arabicPeriod"/>
                      </a:pPr>
                      <a:r>
                        <a:rPr lang="en-US" dirty="0"/>
                        <a:t>Minor Injury</a:t>
                      </a:r>
                      <a:endParaRPr lang="en-ID" dirty="0"/>
                    </a:p>
                  </a:txBody>
                  <a:tcPr/>
                </a:tc>
                <a:extLst>
                  <a:ext uri="{0D108BD9-81ED-4DB2-BD59-A6C34878D82A}">
                    <a16:rowId xmlns:a16="http://schemas.microsoft.com/office/drawing/2014/main" val="2416558143"/>
                  </a:ext>
                </a:extLst>
              </a:tr>
            </a:tbl>
          </a:graphicData>
        </a:graphic>
      </p:graphicFrame>
      <p:graphicFrame>
        <p:nvGraphicFramePr>
          <p:cNvPr id="3079" name="Table 3078">
            <a:extLst>
              <a:ext uri="{FF2B5EF4-FFF2-40B4-BE49-F238E27FC236}">
                <a16:creationId xmlns:a16="http://schemas.microsoft.com/office/drawing/2014/main" id="{BF46A908-C99F-6DDE-10E7-3583ECBF907E}"/>
              </a:ext>
            </a:extLst>
          </p:cNvPr>
          <p:cNvGraphicFramePr>
            <a:graphicFrameLocks noGrp="1"/>
          </p:cNvGraphicFramePr>
          <p:nvPr/>
        </p:nvGraphicFramePr>
        <p:xfrm>
          <a:off x="13632002" y="2403349"/>
          <a:ext cx="3528459" cy="1268212"/>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294068">
                <a:tc>
                  <a:txBody>
                    <a:bodyPr/>
                    <a:lstStyle/>
                    <a:p>
                      <a:r>
                        <a:rPr lang="en-US" dirty="0"/>
                        <a:t>Crash Locations</a:t>
                      </a:r>
                      <a:endParaRPr lang="en-ID" dirty="0"/>
                    </a:p>
                  </a:txBody>
                  <a:tcPr/>
                </a:tc>
                <a:extLst>
                  <a:ext uri="{0D108BD9-81ED-4DB2-BD59-A6C34878D82A}">
                    <a16:rowId xmlns:a16="http://schemas.microsoft.com/office/drawing/2014/main" val="743800771"/>
                  </a:ext>
                </a:extLst>
              </a:tr>
              <a:tr h="891657">
                <a:tc>
                  <a:txBody>
                    <a:bodyPr/>
                    <a:lstStyle/>
                    <a:p>
                      <a:pPr lvl="0"/>
                      <a:r>
                        <a:rPr lang="en-US" sz="2000" dirty="0"/>
                        <a:t>12.467 Crash Points (with latitude and longitude)</a:t>
                      </a:r>
                    </a:p>
                  </a:txBody>
                  <a:tcPr/>
                </a:tc>
                <a:extLst>
                  <a:ext uri="{0D108BD9-81ED-4DB2-BD59-A6C34878D82A}">
                    <a16:rowId xmlns:a16="http://schemas.microsoft.com/office/drawing/2014/main" val="2416558143"/>
                  </a:ext>
                </a:extLst>
              </a:tr>
            </a:tbl>
          </a:graphicData>
        </a:graphic>
      </p:graphicFrame>
      <p:graphicFrame>
        <p:nvGraphicFramePr>
          <p:cNvPr id="3080" name="Table 3078">
            <a:extLst>
              <a:ext uri="{FF2B5EF4-FFF2-40B4-BE49-F238E27FC236}">
                <a16:creationId xmlns:a16="http://schemas.microsoft.com/office/drawing/2014/main" id="{2A1F9EE2-3279-7509-649A-558694EC33BF}"/>
              </a:ext>
            </a:extLst>
          </p:cNvPr>
          <p:cNvGraphicFramePr>
            <a:graphicFrameLocks noGrp="1"/>
          </p:cNvGraphicFramePr>
          <p:nvPr/>
        </p:nvGraphicFramePr>
        <p:xfrm>
          <a:off x="13632002" y="3865905"/>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Crash Streets</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4245 Street Points</a:t>
                      </a:r>
                    </a:p>
                  </a:txBody>
                  <a:tcPr/>
                </a:tc>
                <a:extLst>
                  <a:ext uri="{0D108BD9-81ED-4DB2-BD59-A6C34878D82A}">
                    <a16:rowId xmlns:a16="http://schemas.microsoft.com/office/drawing/2014/main" val="2416558143"/>
                  </a:ext>
                </a:extLst>
              </a:tr>
            </a:tbl>
          </a:graphicData>
        </a:graphic>
      </p:graphicFrame>
      <p:graphicFrame>
        <p:nvGraphicFramePr>
          <p:cNvPr id="3081" name="Table 3080">
            <a:extLst>
              <a:ext uri="{FF2B5EF4-FFF2-40B4-BE49-F238E27FC236}">
                <a16:creationId xmlns:a16="http://schemas.microsoft.com/office/drawing/2014/main" id="{66EA19C3-1614-4131-F577-9D165E3C772B}"/>
              </a:ext>
            </a:extLst>
          </p:cNvPr>
          <p:cNvGraphicFramePr>
            <a:graphicFrameLocks noGrp="1"/>
          </p:cNvGraphicFramePr>
          <p:nvPr/>
        </p:nvGraphicFramePr>
        <p:xfrm>
          <a:off x="13624858" y="4787352"/>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Local Suburb</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1805 Suburb</a:t>
                      </a:r>
                    </a:p>
                  </a:txBody>
                  <a:tcPr/>
                </a:tc>
                <a:extLst>
                  <a:ext uri="{0D108BD9-81ED-4DB2-BD59-A6C34878D82A}">
                    <a16:rowId xmlns:a16="http://schemas.microsoft.com/office/drawing/2014/main" val="2416558143"/>
                  </a:ext>
                </a:extLst>
              </a:tr>
            </a:tbl>
          </a:graphicData>
        </a:graphic>
      </p:graphicFrame>
      <p:graphicFrame>
        <p:nvGraphicFramePr>
          <p:cNvPr id="3082" name="Table 3078">
            <a:extLst>
              <a:ext uri="{FF2B5EF4-FFF2-40B4-BE49-F238E27FC236}">
                <a16:creationId xmlns:a16="http://schemas.microsoft.com/office/drawing/2014/main" id="{88953AD3-0424-98A8-CBDA-166F66274999}"/>
              </a:ext>
            </a:extLst>
          </p:cNvPr>
          <p:cNvGraphicFramePr>
            <a:graphicFrameLocks noGrp="1"/>
          </p:cNvGraphicFramePr>
          <p:nvPr/>
        </p:nvGraphicFramePr>
        <p:xfrm>
          <a:off x="13624860" y="5684785"/>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Local Government Area</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70 Areas</a:t>
                      </a:r>
                    </a:p>
                  </a:txBody>
                  <a:tcPr/>
                </a:tc>
                <a:extLst>
                  <a:ext uri="{0D108BD9-81ED-4DB2-BD59-A6C34878D82A}">
                    <a16:rowId xmlns:a16="http://schemas.microsoft.com/office/drawing/2014/main" val="2416558143"/>
                  </a:ext>
                </a:extLst>
              </a:tr>
            </a:tbl>
          </a:graphicData>
        </a:graphic>
      </p:graphicFrame>
      <p:graphicFrame>
        <p:nvGraphicFramePr>
          <p:cNvPr id="3083" name="Table 3078">
            <a:extLst>
              <a:ext uri="{FF2B5EF4-FFF2-40B4-BE49-F238E27FC236}">
                <a16:creationId xmlns:a16="http://schemas.microsoft.com/office/drawing/2014/main" id="{4E44342E-1429-CD7F-B39D-EF9493B78F37}"/>
              </a:ext>
            </a:extLst>
          </p:cNvPr>
          <p:cNvGraphicFramePr>
            <a:graphicFrameLocks noGrp="1"/>
          </p:cNvGraphicFramePr>
          <p:nvPr/>
        </p:nvGraphicFramePr>
        <p:xfrm>
          <a:off x="1151549" y="6103965"/>
          <a:ext cx="3528459" cy="4459605"/>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Crash Traffic Control</a:t>
                      </a:r>
                      <a:endParaRPr lang="en-ID" dirty="0"/>
                    </a:p>
                  </a:txBody>
                  <a:tcPr/>
                </a:tc>
                <a:extLst>
                  <a:ext uri="{0D108BD9-81ED-4DB2-BD59-A6C34878D82A}">
                    <a16:rowId xmlns:a16="http://schemas.microsoft.com/office/drawing/2014/main" val="743800771"/>
                  </a:ext>
                </a:extLst>
              </a:tr>
              <a:tr h="370840">
                <a:tc>
                  <a:txBody>
                    <a:bodyPr/>
                    <a:lstStyle/>
                    <a:p>
                      <a:pPr marL="457200" indent="-457200">
                        <a:buFont typeface="+mj-lt"/>
                        <a:buAutoNum type="arabicPeriod"/>
                      </a:pPr>
                      <a:r>
                        <a:rPr lang="en-US" dirty="0"/>
                        <a:t>Flashing amber lights</a:t>
                      </a:r>
                    </a:p>
                    <a:p>
                      <a:pPr marL="457200" indent="-457200">
                        <a:buFont typeface="+mj-lt"/>
                        <a:buAutoNum type="arabicPeriod"/>
                      </a:pPr>
                      <a:r>
                        <a:rPr lang="en-US" dirty="0"/>
                        <a:t>Give way sign</a:t>
                      </a:r>
                    </a:p>
                    <a:p>
                      <a:pPr marL="457200" indent="-457200">
                        <a:buFont typeface="+mj-lt"/>
                        <a:buAutoNum type="arabicPeriod"/>
                      </a:pPr>
                      <a:r>
                        <a:rPr lang="en-US" dirty="0"/>
                        <a:t>No traffic control</a:t>
                      </a:r>
                    </a:p>
                    <a:p>
                      <a:pPr marL="457200" indent="-457200">
                        <a:buFont typeface="+mj-lt"/>
                        <a:buAutoNum type="arabicPeriod"/>
                      </a:pPr>
                      <a:r>
                        <a:rPr lang="en-US" dirty="0"/>
                        <a:t>Operating traffic lights</a:t>
                      </a:r>
                    </a:p>
                    <a:p>
                      <a:pPr marL="457200" indent="-457200">
                        <a:buFont typeface="+mj-lt"/>
                        <a:buAutoNum type="arabicPeriod"/>
                      </a:pPr>
                      <a:r>
                        <a:rPr lang="en-US" dirty="0"/>
                        <a:t>Pedestrian crossing sign</a:t>
                      </a:r>
                    </a:p>
                    <a:p>
                      <a:pPr marL="457200" indent="-457200">
                        <a:buFont typeface="+mj-lt"/>
                        <a:buAutoNum type="arabicPeriod"/>
                      </a:pPr>
                      <a:r>
                        <a:rPr lang="en-US" dirty="0"/>
                        <a:t>Pedestrian operated lights</a:t>
                      </a:r>
                    </a:p>
                    <a:p>
                      <a:pPr marL="457200" indent="-457200">
                        <a:buFont typeface="+mj-lt"/>
                        <a:buAutoNum type="arabicPeriod"/>
                      </a:pPr>
                      <a:r>
                        <a:rPr lang="en-US" dirty="0"/>
                        <a:t>Police</a:t>
                      </a:r>
                    </a:p>
                    <a:p>
                      <a:pPr marL="457200" indent="-457200">
                        <a:buFont typeface="+mj-lt"/>
                        <a:buAutoNum type="arabicPeriod"/>
                      </a:pPr>
                      <a:r>
                        <a:rPr lang="en-US" dirty="0"/>
                        <a:t>Railway - lights and boom gate</a:t>
                      </a:r>
                    </a:p>
                    <a:p>
                      <a:pPr marL="457200" indent="-457200">
                        <a:buFont typeface="+mj-lt"/>
                        <a:buAutoNum type="arabicPeriod"/>
                      </a:pPr>
                      <a:r>
                        <a:rPr lang="en-US" dirty="0"/>
                        <a:t>Railway - lights only</a:t>
                      </a:r>
                    </a:p>
                    <a:p>
                      <a:pPr marL="457200" indent="-457200">
                        <a:buFont typeface="+mj-lt"/>
                        <a:buAutoNum type="arabicPeriod"/>
                      </a:pPr>
                      <a:r>
                        <a:rPr lang="en-US" dirty="0"/>
                        <a:t>Railway crossing sign</a:t>
                      </a:r>
                    </a:p>
                    <a:p>
                      <a:pPr marL="457200" indent="-457200">
                        <a:buFont typeface="+mj-lt"/>
                        <a:buAutoNum type="arabicPeriod"/>
                      </a:pPr>
                      <a:r>
                        <a:rPr lang="en-US" dirty="0"/>
                        <a:t>Road/Rail worker</a:t>
                      </a:r>
                    </a:p>
                    <a:p>
                      <a:pPr marL="457200" indent="-457200">
                        <a:buFont typeface="+mj-lt"/>
                        <a:buAutoNum type="arabicPeriod"/>
                      </a:pPr>
                      <a:r>
                        <a:rPr lang="en-US" dirty="0"/>
                        <a:t>Stop sign</a:t>
                      </a:r>
                    </a:p>
                    <a:p>
                      <a:pPr marL="457200" indent="-457200">
                        <a:buFont typeface="+mj-lt"/>
                        <a:buAutoNum type="arabicPeriod"/>
                      </a:pPr>
                      <a:r>
                        <a:rPr lang="en-US" dirty="0"/>
                        <a:t>Supervised school crossing</a:t>
                      </a:r>
                    </a:p>
                  </a:txBody>
                  <a:tcPr/>
                </a:tc>
                <a:extLst>
                  <a:ext uri="{0D108BD9-81ED-4DB2-BD59-A6C34878D82A}">
                    <a16:rowId xmlns:a16="http://schemas.microsoft.com/office/drawing/2014/main" val="2416558143"/>
                  </a:ext>
                </a:extLst>
              </a:tr>
            </a:tbl>
          </a:graphicData>
        </a:graphic>
      </p:graphicFrame>
      <p:graphicFrame>
        <p:nvGraphicFramePr>
          <p:cNvPr id="3084" name="Table 3078">
            <a:extLst>
              <a:ext uri="{FF2B5EF4-FFF2-40B4-BE49-F238E27FC236}">
                <a16:creationId xmlns:a16="http://schemas.microsoft.com/office/drawing/2014/main" id="{31E38B41-8310-3A89-813C-81FDEB6BE11D}"/>
              </a:ext>
            </a:extLst>
          </p:cNvPr>
          <p:cNvGraphicFramePr>
            <a:graphicFrameLocks noGrp="1"/>
          </p:cNvGraphicFramePr>
          <p:nvPr/>
        </p:nvGraphicFramePr>
        <p:xfrm>
          <a:off x="13600786" y="8427183"/>
          <a:ext cx="3528459" cy="189357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Crash Speed Limit</a:t>
                      </a:r>
                      <a:endParaRPr lang="en-ID" dirty="0"/>
                    </a:p>
                  </a:txBody>
                  <a:tcPr/>
                </a:tc>
                <a:extLst>
                  <a:ext uri="{0D108BD9-81ED-4DB2-BD59-A6C34878D82A}">
                    <a16:rowId xmlns:a16="http://schemas.microsoft.com/office/drawing/2014/main" val="743800771"/>
                  </a:ext>
                </a:extLst>
              </a:tr>
              <a:tr h="370840">
                <a:tc>
                  <a:txBody>
                    <a:bodyPr/>
                    <a:lstStyle/>
                    <a:p>
                      <a:pPr marL="0" indent="0">
                        <a:buFont typeface="+mj-lt"/>
                        <a:buNone/>
                      </a:pPr>
                      <a:r>
                        <a:rPr lang="pt-BR" dirty="0"/>
                        <a:t>0 - 50 km/h</a:t>
                      </a:r>
                    </a:p>
                    <a:p>
                      <a:pPr marL="0" indent="0">
                        <a:buFont typeface="+mj-lt"/>
                        <a:buNone/>
                      </a:pPr>
                      <a:r>
                        <a:rPr lang="pt-BR" dirty="0"/>
                        <a:t>100 - 110 km/h</a:t>
                      </a:r>
                    </a:p>
                    <a:p>
                      <a:pPr marL="0" indent="0">
                        <a:buFont typeface="+mj-lt"/>
                        <a:buNone/>
                      </a:pPr>
                      <a:r>
                        <a:rPr lang="pt-BR" dirty="0"/>
                        <a:t>60 km/h</a:t>
                      </a:r>
                    </a:p>
                    <a:p>
                      <a:pPr marL="0" indent="0">
                        <a:buFont typeface="+mj-lt"/>
                        <a:buNone/>
                      </a:pPr>
                      <a:r>
                        <a:rPr lang="pt-BR" dirty="0"/>
                        <a:t>70 km/h</a:t>
                      </a:r>
                    </a:p>
                    <a:p>
                      <a:pPr marL="0" indent="0">
                        <a:buFont typeface="+mj-lt"/>
                        <a:buNone/>
                      </a:pPr>
                      <a:r>
                        <a:rPr lang="pt-BR" dirty="0"/>
                        <a:t>80 - 90 km/h</a:t>
                      </a:r>
                    </a:p>
                  </a:txBody>
                  <a:tcPr/>
                </a:tc>
                <a:extLst>
                  <a:ext uri="{0D108BD9-81ED-4DB2-BD59-A6C34878D82A}">
                    <a16:rowId xmlns:a16="http://schemas.microsoft.com/office/drawing/2014/main" val="2416558143"/>
                  </a:ext>
                </a:extLst>
              </a:tr>
            </a:tbl>
          </a:graphicData>
        </a:graphic>
      </p:graphicFrame>
      <p:graphicFrame>
        <p:nvGraphicFramePr>
          <p:cNvPr id="3085" name="Table 3078">
            <a:extLst>
              <a:ext uri="{FF2B5EF4-FFF2-40B4-BE49-F238E27FC236}">
                <a16:creationId xmlns:a16="http://schemas.microsoft.com/office/drawing/2014/main" id="{BDFA1551-28B1-F811-BED7-8CCA8C00479B}"/>
              </a:ext>
            </a:extLst>
          </p:cNvPr>
          <p:cNvGraphicFramePr>
            <a:graphicFrameLocks noGrp="1"/>
          </p:cNvGraphicFramePr>
          <p:nvPr/>
        </p:nvGraphicFramePr>
        <p:xfrm>
          <a:off x="13632003" y="6562000"/>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Local Police Region</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7 Police Regions</a:t>
                      </a:r>
                    </a:p>
                  </a:txBody>
                  <a:tcPr/>
                </a:tc>
                <a:extLst>
                  <a:ext uri="{0D108BD9-81ED-4DB2-BD59-A6C34878D82A}">
                    <a16:rowId xmlns:a16="http://schemas.microsoft.com/office/drawing/2014/main" val="2416558143"/>
                  </a:ext>
                </a:extLst>
              </a:tr>
            </a:tbl>
          </a:graphicData>
        </a:graphic>
      </p:graphicFrame>
      <p:graphicFrame>
        <p:nvGraphicFramePr>
          <p:cNvPr id="3086" name="Table 3078">
            <a:extLst>
              <a:ext uri="{FF2B5EF4-FFF2-40B4-BE49-F238E27FC236}">
                <a16:creationId xmlns:a16="http://schemas.microsoft.com/office/drawing/2014/main" id="{F1582728-2412-0D5A-801E-C914AA149274}"/>
              </a:ext>
            </a:extLst>
          </p:cNvPr>
          <p:cNvGraphicFramePr>
            <a:graphicFrameLocks noGrp="1"/>
          </p:cNvGraphicFramePr>
          <p:nvPr/>
        </p:nvGraphicFramePr>
        <p:xfrm>
          <a:off x="13624859" y="7459433"/>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Local ABS Statistical Area 4</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19 Areas</a:t>
                      </a:r>
                    </a:p>
                  </a:txBody>
                  <a:tcPr/>
                </a:tc>
                <a:extLst>
                  <a:ext uri="{0D108BD9-81ED-4DB2-BD59-A6C34878D82A}">
                    <a16:rowId xmlns:a16="http://schemas.microsoft.com/office/drawing/2014/main" val="2416558143"/>
                  </a:ext>
                </a:extLst>
              </a:tr>
            </a:tbl>
          </a:graphicData>
        </a:graphic>
      </p:graphicFrame>
      <p:graphicFrame>
        <p:nvGraphicFramePr>
          <p:cNvPr id="3087" name="Table 3078">
            <a:extLst>
              <a:ext uri="{FF2B5EF4-FFF2-40B4-BE49-F238E27FC236}">
                <a16:creationId xmlns:a16="http://schemas.microsoft.com/office/drawing/2014/main" id="{A2D482E9-C1FF-5D5C-7617-C85861250EAA}"/>
              </a:ext>
            </a:extLst>
          </p:cNvPr>
          <p:cNvGraphicFramePr>
            <a:graphicFrameLocks noGrp="1"/>
          </p:cNvGraphicFramePr>
          <p:nvPr/>
        </p:nvGraphicFramePr>
        <p:xfrm>
          <a:off x="5244731" y="7392436"/>
          <a:ext cx="3528459" cy="1611036"/>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9136">
                <a:tc>
                  <a:txBody>
                    <a:bodyPr/>
                    <a:lstStyle/>
                    <a:p>
                      <a:r>
                        <a:rPr lang="en-US" dirty="0"/>
                        <a:t>Crash Road Surface Condition</a:t>
                      </a:r>
                    </a:p>
                  </a:txBody>
                  <a:tcPr/>
                </a:tc>
                <a:extLst>
                  <a:ext uri="{0D108BD9-81ED-4DB2-BD59-A6C34878D82A}">
                    <a16:rowId xmlns:a16="http://schemas.microsoft.com/office/drawing/2014/main" val="743800771"/>
                  </a:ext>
                </a:extLst>
              </a:tr>
              <a:tr h="370840">
                <a:tc>
                  <a:txBody>
                    <a:bodyPr/>
                    <a:lstStyle/>
                    <a:p>
                      <a:pPr marL="457200" indent="-457200">
                        <a:buFont typeface="+mj-lt"/>
                        <a:buAutoNum type="arabicPeriod"/>
                      </a:pPr>
                      <a:r>
                        <a:rPr lang="en-US" dirty="0"/>
                        <a:t>Sealed - Dry</a:t>
                      </a:r>
                    </a:p>
                    <a:p>
                      <a:pPr marL="457200" indent="-457200">
                        <a:buFont typeface="+mj-lt"/>
                        <a:buAutoNum type="arabicPeriod"/>
                      </a:pPr>
                      <a:r>
                        <a:rPr lang="en-US" dirty="0"/>
                        <a:t>Sealed - Wet</a:t>
                      </a:r>
                    </a:p>
                    <a:p>
                      <a:pPr marL="457200" indent="-457200">
                        <a:buFont typeface="+mj-lt"/>
                        <a:buAutoNum type="arabicPeriod"/>
                      </a:pPr>
                      <a:r>
                        <a:rPr lang="en-US" dirty="0"/>
                        <a:t>Unsealed - Dry</a:t>
                      </a:r>
                    </a:p>
                    <a:p>
                      <a:pPr marL="457200" indent="-457200">
                        <a:buFont typeface="+mj-lt"/>
                        <a:buAutoNum type="arabicPeriod"/>
                      </a:pPr>
                      <a:r>
                        <a:rPr lang="en-US" dirty="0"/>
                        <a:t>Unsealed - Wet</a:t>
                      </a:r>
                    </a:p>
                  </a:txBody>
                  <a:tcPr/>
                </a:tc>
                <a:extLst>
                  <a:ext uri="{0D108BD9-81ED-4DB2-BD59-A6C34878D82A}">
                    <a16:rowId xmlns:a16="http://schemas.microsoft.com/office/drawing/2014/main" val="2416558143"/>
                  </a:ext>
                </a:extLst>
              </a:tr>
            </a:tbl>
          </a:graphicData>
        </a:graphic>
      </p:graphicFrame>
      <p:graphicFrame>
        <p:nvGraphicFramePr>
          <p:cNvPr id="3088" name="Table 3078">
            <a:extLst>
              <a:ext uri="{FF2B5EF4-FFF2-40B4-BE49-F238E27FC236}">
                <a16:creationId xmlns:a16="http://schemas.microsoft.com/office/drawing/2014/main" id="{4CB8F666-1DFD-CA4A-1AA4-B0704D55854C}"/>
              </a:ext>
            </a:extLst>
          </p:cNvPr>
          <p:cNvGraphicFramePr>
            <a:graphicFrameLocks noGrp="1"/>
          </p:cNvGraphicFramePr>
          <p:nvPr/>
        </p:nvGraphicFramePr>
        <p:xfrm>
          <a:off x="9410722" y="7409540"/>
          <a:ext cx="3528459" cy="1608455"/>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Crash Atmospheric Condition</a:t>
                      </a:r>
                    </a:p>
                  </a:txBody>
                  <a:tcPr/>
                </a:tc>
                <a:extLst>
                  <a:ext uri="{0D108BD9-81ED-4DB2-BD59-A6C34878D82A}">
                    <a16:rowId xmlns:a16="http://schemas.microsoft.com/office/drawing/2014/main" val="743800771"/>
                  </a:ext>
                </a:extLst>
              </a:tr>
              <a:tr h="370840">
                <a:tc>
                  <a:txBody>
                    <a:bodyPr/>
                    <a:lstStyle/>
                    <a:p>
                      <a:pPr marL="457200" indent="-457200">
                        <a:buFont typeface="+mj-lt"/>
                        <a:buAutoNum type="arabicPeriod"/>
                      </a:pPr>
                      <a:r>
                        <a:rPr lang="en-US" dirty="0"/>
                        <a:t>Clear</a:t>
                      </a:r>
                    </a:p>
                    <a:p>
                      <a:pPr marL="457200" indent="-457200">
                        <a:buFont typeface="+mj-lt"/>
                        <a:buAutoNum type="arabicPeriod"/>
                      </a:pPr>
                      <a:r>
                        <a:rPr lang="en-US" dirty="0"/>
                        <a:t>Fog</a:t>
                      </a:r>
                    </a:p>
                    <a:p>
                      <a:pPr marL="457200" indent="-457200">
                        <a:buFont typeface="+mj-lt"/>
                        <a:buAutoNum type="arabicPeriod"/>
                      </a:pPr>
                      <a:r>
                        <a:rPr lang="en-US" dirty="0"/>
                        <a:t>Raining</a:t>
                      </a:r>
                    </a:p>
                    <a:p>
                      <a:pPr marL="457200" indent="-457200">
                        <a:buFont typeface="+mj-lt"/>
                        <a:buAutoNum type="arabicPeriod"/>
                      </a:pPr>
                      <a:r>
                        <a:rPr lang="en-US" dirty="0"/>
                        <a:t>Smoke/Dust</a:t>
                      </a:r>
                    </a:p>
                  </a:txBody>
                  <a:tcPr/>
                </a:tc>
                <a:extLst>
                  <a:ext uri="{0D108BD9-81ED-4DB2-BD59-A6C34878D82A}">
                    <a16:rowId xmlns:a16="http://schemas.microsoft.com/office/drawing/2014/main" val="2416558143"/>
                  </a:ext>
                </a:extLst>
              </a:tr>
            </a:tbl>
          </a:graphicData>
        </a:graphic>
      </p:graphicFrame>
      <p:graphicFrame>
        <p:nvGraphicFramePr>
          <p:cNvPr id="3089" name="Table 3078">
            <a:extLst>
              <a:ext uri="{FF2B5EF4-FFF2-40B4-BE49-F238E27FC236}">
                <a16:creationId xmlns:a16="http://schemas.microsoft.com/office/drawing/2014/main" id="{8BFCBF8E-A30C-9C11-4B9C-021320A24DF3}"/>
              </a:ext>
            </a:extLst>
          </p:cNvPr>
          <p:cNvGraphicFramePr>
            <a:graphicFrameLocks noGrp="1"/>
          </p:cNvGraphicFramePr>
          <p:nvPr/>
        </p:nvGraphicFramePr>
        <p:xfrm>
          <a:off x="1171831" y="4223037"/>
          <a:ext cx="3528459" cy="1608455"/>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Crash Lighting Condition</a:t>
                      </a:r>
                      <a:endParaRPr lang="en-ID" dirty="0"/>
                    </a:p>
                  </a:txBody>
                  <a:tcPr/>
                </a:tc>
                <a:extLst>
                  <a:ext uri="{0D108BD9-81ED-4DB2-BD59-A6C34878D82A}">
                    <a16:rowId xmlns:a16="http://schemas.microsoft.com/office/drawing/2014/main" val="743800771"/>
                  </a:ext>
                </a:extLst>
              </a:tr>
              <a:tr h="370840">
                <a:tc>
                  <a:txBody>
                    <a:bodyPr/>
                    <a:lstStyle/>
                    <a:p>
                      <a:pPr marL="457200" indent="-457200">
                        <a:buFont typeface="+mj-lt"/>
                        <a:buAutoNum type="arabicPeriod"/>
                      </a:pPr>
                      <a:r>
                        <a:rPr lang="en-US" dirty="0"/>
                        <a:t>Darkness - Lighted</a:t>
                      </a:r>
                    </a:p>
                    <a:p>
                      <a:pPr marL="457200" indent="-457200">
                        <a:buFont typeface="+mj-lt"/>
                        <a:buAutoNum type="arabicPeriod"/>
                      </a:pPr>
                      <a:r>
                        <a:rPr lang="en-US" dirty="0"/>
                        <a:t>Darkness - Not lighted</a:t>
                      </a:r>
                    </a:p>
                    <a:p>
                      <a:pPr marL="457200" indent="-457200">
                        <a:buFont typeface="+mj-lt"/>
                        <a:buAutoNum type="arabicPeriod"/>
                      </a:pPr>
                      <a:r>
                        <a:rPr lang="en-US" dirty="0"/>
                        <a:t>Dawn/Dusk</a:t>
                      </a:r>
                    </a:p>
                    <a:p>
                      <a:pPr marL="457200" indent="-457200">
                        <a:buFont typeface="+mj-lt"/>
                        <a:buAutoNum type="arabicPeriod"/>
                      </a:pPr>
                      <a:r>
                        <a:rPr lang="en-US" dirty="0"/>
                        <a:t>Daylight</a:t>
                      </a:r>
                    </a:p>
                  </a:txBody>
                  <a:tcPr/>
                </a:tc>
                <a:extLst>
                  <a:ext uri="{0D108BD9-81ED-4DB2-BD59-A6C34878D82A}">
                    <a16:rowId xmlns:a16="http://schemas.microsoft.com/office/drawing/2014/main" val="241655814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1072605" y="-5814"/>
            <a:ext cx="7589589" cy="1119764"/>
          </a:xfrm>
          <a:prstGeom prst="rect">
            <a:avLst/>
          </a:prstGeom>
        </p:spPr>
        <p:txBody>
          <a:bodyPr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2. Getting The Data</a:t>
            </a:r>
          </a:p>
        </p:txBody>
      </p:sp>
      <p:sp>
        <p:nvSpPr>
          <p:cNvPr id="3" name="TextBox 3"/>
          <p:cNvSpPr txBox="1"/>
          <p:nvPr/>
        </p:nvSpPr>
        <p:spPr>
          <a:xfrm>
            <a:off x="1072605" y="1163044"/>
            <a:ext cx="14754722" cy="615553"/>
          </a:xfrm>
          <a:prstGeom prst="rect">
            <a:avLst/>
          </a:prstGeom>
        </p:spPr>
        <p:txBody>
          <a:bodyPr wrap="square" lIns="0" tIns="0" rIns="0" bIns="0" rtlCol="0" anchor="t">
            <a:spAutoFit/>
          </a:bodyPr>
          <a:lstStyle/>
          <a:p>
            <a:pPr marL="0" marR="0" lvl="0" indent="0" algn="just" defTabSz="95051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grandir"/>
                <a:ea typeface="+mn-ea"/>
                <a:cs typeface="+mn-cs"/>
              </a:rPr>
              <a:t>The datasets were obtained from the </a:t>
            </a:r>
            <a:r>
              <a:rPr kumimoji="0" lang="en-US" sz="2000" b="1" i="0" u="none" strike="noStrike" kern="1200" cap="none" spc="0" normalizeH="0" baseline="0" noProof="0" dirty="0">
                <a:ln>
                  <a:noFill/>
                </a:ln>
                <a:solidFill>
                  <a:srgbClr val="FFFFFF"/>
                </a:solidFill>
                <a:effectLst/>
                <a:uLnTx/>
                <a:uFillTx/>
                <a:latin typeface="Agrandir"/>
                <a:ea typeface="+mn-ea"/>
                <a:cs typeface="+mn-cs"/>
              </a:rPr>
              <a:t>Open Data Portal Queensland Government </a:t>
            </a:r>
            <a:r>
              <a:rPr kumimoji="0" lang="en-US" sz="2000" b="0" i="0" u="none" strike="noStrike" kern="1200" cap="none" spc="0" normalizeH="0" baseline="0" noProof="0" dirty="0">
                <a:ln>
                  <a:noFill/>
                </a:ln>
                <a:solidFill>
                  <a:srgbClr val="FFFFFF"/>
                </a:solidFill>
                <a:effectLst/>
                <a:uLnTx/>
                <a:uFillTx/>
                <a:latin typeface="Agrandir"/>
                <a:ea typeface="+mn-ea"/>
                <a:cs typeface="+mn-cs"/>
              </a:rPr>
              <a:t>and contain information on road accidents, speed camera locations, factors contributing to road accidents, and outstanding SPER debts.</a:t>
            </a:r>
          </a:p>
        </p:txBody>
      </p:sp>
      <p:sp>
        <p:nvSpPr>
          <p:cNvPr id="55" name="TextBox 55"/>
          <p:cNvSpPr txBox="1"/>
          <p:nvPr/>
        </p:nvSpPr>
        <p:spPr>
          <a:xfrm>
            <a:off x="16696348" y="9594317"/>
            <a:ext cx="1710487" cy="359925"/>
          </a:xfrm>
          <a:prstGeom prst="rect">
            <a:avLst/>
          </a:prstGeom>
        </p:spPr>
        <p:txBody>
          <a:bodyPr lIns="0" tIns="0" rIns="0" bIns="0" rtlCol="0" anchor="t">
            <a:spAutoFit/>
          </a:bodyPr>
          <a:lstStyle/>
          <a:p>
            <a:pPr marL="0" marR="0" lvl="0" indent="0" algn="r" defTabSz="950519" rtl="0" eaLnBrk="1" fontAlgn="auto" latinLnBrk="0" hangingPunct="1">
              <a:lnSpc>
                <a:spcPts val="2742"/>
              </a:lnSpc>
              <a:spcBef>
                <a:spcPts val="0"/>
              </a:spcBef>
              <a:spcAft>
                <a:spcPts val="0"/>
              </a:spcAft>
              <a:buClrTx/>
              <a:buSzTx/>
              <a:buFontTx/>
              <a:buNone/>
              <a:tabLst/>
              <a:defRPr/>
            </a:pPr>
            <a:r>
              <a:rPr kumimoji="0" lang="en-US" sz="2742" b="0" i="0" u="none" strike="noStrike" kern="1200" cap="none" spc="0" normalizeH="0" baseline="0" noProof="0">
                <a:ln>
                  <a:noFill/>
                </a:ln>
                <a:solidFill>
                  <a:srgbClr val="FFFFFF"/>
                </a:solidFill>
                <a:effectLst/>
                <a:uLnTx/>
                <a:uFillTx/>
                <a:latin typeface="Agrandir"/>
                <a:ea typeface="+mn-ea"/>
                <a:cs typeface="+mn-cs"/>
              </a:rPr>
              <a:t>06</a:t>
            </a:r>
          </a:p>
        </p:txBody>
      </p:sp>
      <p:graphicFrame>
        <p:nvGraphicFramePr>
          <p:cNvPr id="3077" name="Table 3078">
            <a:extLst>
              <a:ext uri="{FF2B5EF4-FFF2-40B4-BE49-F238E27FC236}">
                <a16:creationId xmlns:a16="http://schemas.microsoft.com/office/drawing/2014/main" id="{2F824858-6419-8BC9-2746-A59CBE5DD17C}"/>
              </a:ext>
            </a:extLst>
          </p:cNvPr>
          <p:cNvGraphicFramePr>
            <a:graphicFrameLocks noGrp="1"/>
          </p:cNvGraphicFramePr>
          <p:nvPr/>
        </p:nvGraphicFramePr>
        <p:xfrm>
          <a:off x="1089645" y="3135343"/>
          <a:ext cx="3528459" cy="1608455"/>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Crash Severity</a:t>
                      </a:r>
                      <a:endParaRPr lang="en-ID" dirty="0"/>
                    </a:p>
                  </a:txBody>
                  <a:tcPr/>
                </a:tc>
                <a:extLst>
                  <a:ext uri="{0D108BD9-81ED-4DB2-BD59-A6C34878D82A}">
                    <a16:rowId xmlns:a16="http://schemas.microsoft.com/office/drawing/2014/main" val="743800771"/>
                  </a:ext>
                </a:extLst>
              </a:tr>
              <a:tr h="370840">
                <a:tc>
                  <a:txBody>
                    <a:bodyPr/>
                    <a:lstStyle/>
                    <a:p>
                      <a:pPr marL="457200" indent="-457200">
                        <a:buFont typeface="+mj-lt"/>
                        <a:buAutoNum type="arabicPeriod"/>
                      </a:pPr>
                      <a:r>
                        <a:rPr lang="en-US" dirty="0"/>
                        <a:t>Fatal</a:t>
                      </a:r>
                    </a:p>
                    <a:p>
                      <a:pPr marL="457200" indent="-457200">
                        <a:buFont typeface="+mj-lt"/>
                        <a:buAutoNum type="arabicPeriod"/>
                      </a:pPr>
                      <a:r>
                        <a:rPr lang="en-US" dirty="0" err="1"/>
                        <a:t>Hospitalisation</a:t>
                      </a:r>
                      <a:endParaRPr lang="en-US" dirty="0"/>
                    </a:p>
                    <a:p>
                      <a:pPr marL="457200" indent="-457200">
                        <a:buFont typeface="+mj-lt"/>
                        <a:buAutoNum type="arabicPeriod"/>
                      </a:pPr>
                      <a:r>
                        <a:rPr lang="en-US" dirty="0"/>
                        <a:t>Medical Treatment</a:t>
                      </a:r>
                    </a:p>
                    <a:p>
                      <a:pPr marL="457200" indent="-457200">
                        <a:buFont typeface="+mj-lt"/>
                        <a:buAutoNum type="arabicPeriod"/>
                      </a:pPr>
                      <a:r>
                        <a:rPr lang="en-US" dirty="0"/>
                        <a:t>Minor Injury</a:t>
                      </a:r>
                      <a:endParaRPr lang="en-ID" dirty="0"/>
                    </a:p>
                  </a:txBody>
                  <a:tcPr/>
                </a:tc>
                <a:extLst>
                  <a:ext uri="{0D108BD9-81ED-4DB2-BD59-A6C34878D82A}">
                    <a16:rowId xmlns:a16="http://schemas.microsoft.com/office/drawing/2014/main" val="2416558143"/>
                  </a:ext>
                </a:extLst>
              </a:tr>
            </a:tbl>
          </a:graphicData>
        </a:graphic>
      </p:graphicFrame>
      <p:graphicFrame>
        <p:nvGraphicFramePr>
          <p:cNvPr id="3085" name="Table 3078">
            <a:extLst>
              <a:ext uri="{FF2B5EF4-FFF2-40B4-BE49-F238E27FC236}">
                <a16:creationId xmlns:a16="http://schemas.microsoft.com/office/drawing/2014/main" id="{BDFA1551-28B1-F811-BED7-8CCA8C00479B}"/>
              </a:ext>
            </a:extLst>
          </p:cNvPr>
          <p:cNvGraphicFramePr>
            <a:graphicFrameLocks noGrp="1"/>
          </p:cNvGraphicFramePr>
          <p:nvPr/>
        </p:nvGraphicFramePr>
        <p:xfrm>
          <a:off x="13504014" y="3186460"/>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Local Police Region</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7 Police Regions</a:t>
                      </a:r>
                    </a:p>
                  </a:txBody>
                  <a:tcPr/>
                </a:tc>
                <a:extLst>
                  <a:ext uri="{0D108BD9-81ED-4DB2-BD59-A6C34878D82A}">
                    <a16:rowId xmlns:a16="http://schemas.microsoft.com/office/drawing/2014/main" val="2416558143"/>
                  </a:ext>
                </a:extLst>
              </a:tr>
            </a:tbl>
          </a:graphicData>
        </a:graphic>
      </p:graphicFrame>
      <p:graphicFrame>
        <p:nvGraphicFramePr>
          <p:cNvPr id="3086" name="Table 3078">
            <a:extLst>
              <a:ext uri="{FF2B5EF4-FFF2-40B4-BE49-F238E27FC236}">
                <a16:creationId xmlns:a16="http://schemas.microsoft.com/office/drawing/2014/main" id="{F1582728-2412-0D5A-801E-C914AA149274}"/>
              </a:ext>
            </a:extLst>
          </p:cNvPr>
          <p:cNvGraphicFramePr>
            <a:graphicFrameLocks noGrp="1"/>
          </p:cNvGraphicFramePr>
          <p:nvPr/>
        </p:nvGraphicFramePr>
        <p:xfrm>
          <a:off x="13504014" y="4211325"/>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Involving Drink Driving</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Yes/No</a:t>
                      </a:r>
                    </a:p>
                  </a:txBody>
                  <a:tcPr/>
                </a:tc>
                <a:extLst>
                  <a:ext uri="{0D108BD9-81ED-4DB2-BD59-A6C34878D82A}">
                    <a16:rowId xmlns:a16="http://schemas.microsoft.com/office/drawing/2014/main" val="2416558143"/>
                  </a:ext>
                </a:extLst>
              </a:tr>
            </a:tbl>
          </a:graphicData>
        </a:graphic>
      </p:graphicFrame>
      <p:graphicFrame>
        <p:nvGraphicFramePr>
          <p:cNvPr id="3089" name="Table 3078">
            <a:extLst>
              <a:ext uri="{FF2B5EF4-FFF2-40B4-BE49-F238E27FC236}">
                <a16:creationId xmlns:a16="http://schemas.microsoft.com/office/drawing/2014/main" id="{8BFCBF8E-A30C-9C11-4B9C-021320A24DF3}"/>
              </a:ext>
            </a:extLst>
          </p:cNvPr>
          <p:cNvGraphicFramePr>
            <a:graphicFrameLocks noGrp="1"/>
          </p:cNvGraphicFramePr>
          <p:nvPr/>
        </p:nvGraphicFramePr>
        <p:xfrm>
          <a:off x="1089645" y="4964435"/>
          <a:ext cx="3528459" cy="2178685"/>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Count of (Numeric)</a:t>
                      </a:r>
                      <a:endParaRPr lang="en-ID" dirty="0"/>
                    </a:p>
                  </a:txBody>
                  <a:tcPr/>
                </a:tc>
                <a:extLst>
                  <a:ext uri="{0D108BD9-81ED-4DB2-BD59-A6C34878D82A}">
                    <a16:rowId xmlns:a16="http://schemas.microsoft.com/office/drawing/2014/main" val="743800771"/>
                  </a:ext>
                </a:extLst>
              </a:tr>
              <a:tr h="370840">
                <a:tc>
                  <a:txBody>
                    <a:bodyPr/>
                    <a:lstStyle/>
                    <a:p>
                      <a:pPr marL="457200" indent="-457200">
                        <a:buFont typeface="+mj-lt"/>
                        <a:buAutoNum type="arabicPeriod"/>
                      </a:pPr>
                      <a:r>
                        <a:rPr lang="en-US" dirty="0" err="1"/>
                        <a:t>Count_Crashes</a:t>
                      </a:r>
                      <a:endParaRPr lang="en-US" dirty="0"/>
                    </a:p>
                    <a:p>
                      <a:pPr marL="457200" indent="-457200">
                        <a:buFont typeface="+mj-lt"/>
                        <a:buAutoNum type="arabicPeriod"/>
                      </a:pPr>
                      <a:r>
                        <a:rPr lang="en-US" dirty="0" err="1"/>
                        <a:t>Count_Fatality</a:t>
                      </a:r>
                      <a:endParaRPr lang="en-US" dirty="0"/>
                    </a:p>
                    <a:p>
                      <a:pPr marL="457200" indent="-457200">
                        <a:buFont typeface="+mj-lt"/>
                        <a:buAutoNum type="arabicPeriod"/>
                      </a:pPr>
                      <a:r>
                        <a:rPr lang="en-US" dirty="0" err="1"/>
                        <a:t>Count_Hospitalised</a:t>
                      </a:r>
                      <a:endParaRPr lang="en-US" dirty="0"/>
                    </a:p>
                    <a:p>
                      <a:pPr marL="457200" indent="-457200">
                        <a:buFont typeface="+mj-lt"/>
                        <a:buAutoNum type="arabicPeriod"/>
                      </a:pPr>
                      <a:r>
                        <a:rPr lang="en-US" dirty="0" err="1"/>
                        <a:t>Count_Medically_Treated</a:t>
                      </a:r>
                      <a:endParaRPr lang="en-US" dirty="0"/>
                    </a:p>
                    <a:p>
                      <a:pPr marL="457200" indent="-457200">
                        <a:buFont typeface="+mj-lt"/>
                        <a:buAutoNum type="arabicPeriod"/>
                      </a:pPr>
                      <a:r>
                        <a:rPr lang="en-US" dirty="0" err="1"/>
                        <a:t>Count_Minor_Injury</a:t>
                      </a:r>
                      <a:endParaRPr lang="en-US" dirty="0"/>
                    </a:p>
                    <a:p>
                      <a:pPr marL="457200" indent="-457200">
                        <a:buFont typeface="+mj-lt"/>
                        <a:buAutoNum type="arabicPeriod"/>
                      </a:pPr>
                      <a:r>
                        <a:rPr lang="en-US" dirty="0" err="1"/>
                        <a:t>Count_All_Casualties</a:t>
                      </a:r>
                      <a:endParaRPr lang="en-US" dirty="0"/>
                    </a:p>
                  </a:txBody>
                  <a:tcPr/>
                </a:tc>
                <a:extLst>
                  <a:ext uri="{0D108BD9-81ED-4DB2-BD59-A6C34878D82A}">
                    <a16:rowId xmlns:a16="http://schemas.microsoft.com/office/drawing/2014/main" val="2416558143"/>
                  </a:ext>
                </a:extLst>
              </a:tr>
            </a:tbl>
          </a:graphicData>
        </a:graphic>
      </p:graphicFrame>
      <p:pic>
        <p:nvPicPr>
          <p:cNvPr id="4" name="Picture 4" descr="Crash Factor | Board Game | BoardGameGeek">
            <a:extLst>
              <a:ext uri="{FF2B5EF4-FFF2-40B4-BE49-F238E27FC236}">
                <a16:creationId xmlns:a16="http://schemas.microsoft.com/office/drawing/2014/main" id="{4865CAAC-737D-739E-107D-9A1824BDE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769" y="3159237"/>
            <a:ext cx="8353811" cy="47390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CEB785-E974-A3E6-9204-0139A509CA60}"/>
              </a:ext>
            </a:extLst>
          </p:cNvPr>
          <p:cNvSpPr txBox="1"/>
          <p:nvPr/>
        </p:nvSpPr>
        <p:spPr>
          <a:xfrm>
            <a:off x="4770109" y="8123419"/>
            <a:ext cx="8593130" cy="1754326"/>
          </a:xfrm>
          <a:prstGeom prst="rect">
            <a:avLst/>
          </a:prstGeom>
          <a:noFill/>
        </p:spPr>
        <p:txBody>
          <a:bodyPr wrap="square">
            <a:spAutoFit/>
          </a:bodyPr>
          <a:lstStyle/>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contains information on alcohol, speed, fatigue, and defective vehicle involvement factor in crashes within Queensland for all reported Road Traffic Crashes from </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1 January to 31 December 2021</a:t>
            </a: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Data Type: </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All the attribute are Nominal Data, except the count of.</a:t>
            </a: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ID" sz="1800" b="0" i="0" u="none" strike="noStrike" kern="1200" cap="none" spc="0" normalizeH="0" baseline="0" noProof="0" dirty="0">
              <a:ln>
                <a:noFill/>
              </a:ln>
              <a:solidFill>
                <a:prstClr val="white"/>
              </a:solidFill>
              <a:effectLst/>
              <a:uLnTx/>
              <a:uFillTx/>
              <a:latin typeface="Calibri"/>
              <a:ea typeface="+mn-ea"/>
              <a:cs typeface="+mn-cs"/>
            </a:endParaRPr>
          </a:p>
        </p:txBody>
      </p:sp>
      <p:graphicFrame>
        <p:nvGraphicFramePr>
          <p:cNvPr id="6" name="Table 3078">
            <a:extLst>
              <a:ext uri="{FF2B5EF4-FFF2-40B4-BE49-F238E27FC236}">
                <a16:creationId xmlns:a16="http://schemas.microsoft.com/office/drawing/2014/main" id="{92B243F1-7CC4-ABC7-AC08-1D3257E36A88}"/>
              </a:ext>
            </a:extLst>
          </p:cNvPr>
          <p:cNvGraphicFramePr>
            <a:graphicFrameLocks noGrp="1"/>
          </p:cNvGraphicFramePr>
          <p:nvPr/>
        </p:nvGraphicFramePr>
        <p:xfrm>
          <a:off x="13504014" y="5152195"/>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Involving Driving Speed</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Yes/No</a:t>
                      </a:r>
                    </a:p>
                  </a:txBody>
                  <a:tcPr/>
                </a:tc>
                <a:extLst>
                  <a:ext uri="{0D108BD9-81ED-4DB2-BD59-A6C34878D82A}">
                    <a16:rowId xmlns:a16="http://schemas.microsoft.com/office/drawing/2014/main" val="2416558143"/>
                  </a:ext>
                </a:extLst>
              </a:tr>
            </a:tbl>
          </a:graphicData>
        </a:graphic>
      </p:graphicFrame>
      <p:graphicFrame>
        <p:nvGraphicFramePr>
          <p:cNvPr id="7" name="Table 3078">
            <a:extLst>
              <a:ext uri="{FF2B5EF4-FFF2-40B4-BE49-F238E27FC236}">
                <a16:creationId xmlns:a16="http://schemas.microsoft.com/office/drawing/2014/main" id="{87AF833A-8525-2A61-6B7C-A665FD05AD7A}"/>
              </a:ext>
            </a:extLst>
          </p:cNvPr>
          <p:cNvGraphicFramePr>
            <a:graphicFrameLocks noGrp="1"/>
          </p:cNvGraphicFramePr>
          <p:nvPr/>
        </p:nvGraphicFramePr>
        <p:xfrm>
          <a:off x="13504014" y="6039465"/>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Involving Fatigued Driver</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Yes/No</a:t>
                      </a:r>
                    </a:p>
                  </a:txBody>
                  <a:tcPr/>
                </a:tc>
                <a:extLst>
                  <a:ext uri="{0D108BD9-81ED-4DB2-BD59-A6C34878D82A}">
                    <a16:rowId xmlns:a16="http://schemas.microsoft.com/office/drawing/2014/main" val="2416558143"/>
                  </a:ext>
                </a:extLst>
              </a:tr>
            </a:tbl>
          </a:graphicData>
        </a:graphic>
      </p:graphicFrame>
      <p:graphicFrame>
        <p:nvGraphicFramePr>
          <p:cNvPr id="8" name="Table 3078">
            <a:extLst>
              <a:ext uri="{FF2B5EF4-FFF2-40B4-BE49-F238E27FC236}">
                <a16:creationId xmlns:a16="http://schemas.microsoft.com/office/drawing/2014/main" id="{275DE8F6-4C0B-7AD9-C549-08A47D9A4A2B}"/>
              </a:ext>
            </a:extLst>
          </p:cNvPr>
          <p:cNvGraphicFramePr>
            <a:graphicFrameLocks noGrp="1"/>
          </p:cNvGraphicFramePr>
          <p:nvPr/>
        </p:nvGraphicFramePr>
        <p:xfrm>
          <a:off x="13504014" y="6926735"/>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Involving Defective Vehicle</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Yes/No</a:t>
                      </a:r>
                    </a:p>
                  </a:txBody>
                  <a:tcPr/>
                </a:tc>
                <a:extLst>
                  <a:ext uri="{0D108BD9-81ED-4DB2-BD59-A6C34878D82A}">
                    <a16:rowId xmlns:a16="http://schemas.microsoft.com/office/drawing/2014/main" val="2416558143"/>
                  </a:ext>
                </a:extLst>
              </a:tr>
            </a:tbl>
          </a:graphicData>
        </a:graphic>
      </p:graphicFrame>
    </p:spTree>
    <p:extLst>
      <p:ext uri="{BB962C8B-B14F-4D97-AF65-F5344CB8AC3E}">
        <p14:creationId xmlns:p14="http://schemas.microsoft.com/office/powerpoint/2010/main" val="3333112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720180" y="41811"/>
            <a:ext cx="7589589" cy="1119764"/>
          </a:xfrm>
          <a:prstGeom prst="rect">
            <a:avLst/>
          </a:prstGeom>
        </p:spPr>
        <p:txBody>
          <a:bodyPr lIns="0" tIns="0" rIns="0" bIns="0" rtlCol="0" anchor="t">
            <a:spAutoFit/>
          </a:bodyPr>
          <a:lstStyle/>
          <a:p>
            <a:pPr marL="0" marR="0" lvl="0" indent="0" algn="l"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2. Getting The Data</a:t>
            </a:r>
          </a:p>
        </p:txBody>
      </p:sp>
      <p:sp>
        <p:nvSpPr>
          <p:cNvPr id="3" name="TextBox 3"/>
          <p:cNvSpPr txBox="1"/>
          <p:nvPr/>
        </p:nvSpPr>
        <p:spPr>
          <a:xfrm>
            <a:off x="720180" y="1210669"/>
            <a:ext cx="14754722" cy="615553"/>
          </a:xfrm>
          <a:prstGeom prst="rect">
            <a:avLst/>
          </a:prstGeom>
        </p:spPr>
        <p:txBody>
          <a:bodyPr wrap="square" lIns="0" tIns="0" rIns="0" bIns="0" rtlCol="0" anchor="t">
            <a:spAutoFit/>
          </a:bodyPr>
          <a:lstStyle/>
          <a:p>
            <a:pPr marL="0" marR="0" lvl="0" indent="0" algn="just" defTabSz="95051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grandir"/>
                <a:ea typeface="+mn-ea"/>
                <a:cs typeface="+mn-cs"/>
              </a:rPr>
              <a:t>The datasets were obtained from the </a:t>
            </a:r>
            <a:r>
              <a:rPr kumimoji="0" lang="en-US" sz="2000" b="1" i="0" u="none" strike="noStrike" kern="1200" cap="none" spc="0" normalizeH="0" baseline="0" noProof="0" dirty="0">
                <a:ln>
                  <a:noFill/>
                </a:ln>
                <a:solidFill>
                  <a:srgbClr val="FFFFFF"/>
                </a:solidFill>
                <a:effectLst/>
                <a:uLnTx/>
                <a:uFillTx/>
                <a:latin typeface="Agrandir"/>
                <a:ea typeface="+mn-ea"/>
                <a:cs typeface="+mn-cs"/>
              </a:rPr>
              <a:t>Open Data Portal Queensland Government </a:t>
            </a:r>
            <a:r>
              <a:rPr kumimoji="0" lang="en-US" sz="2000" b="0" i="0" u="none" strike="noStrike" kern="1200" cap="none" spc="0" normalizeH="0" baseline="0" noProof="0" dirty="0">
                <a:ln>
                  <a:noFill/>
                </a:ln>
                <a:solidFill>
                  <a:srgbClr val="FFFFFF"/>
                </a:solidFill>
                <a:effectLst/>
                <a:uLnTx/>
                <a:uFillTx/>
                <a:latin typeface="Agrandir"/>
                <a:ea typeface="+mn-ea"/>
                <a:cs typeface="+mn-cs"/>
              </a:rPr>
              <a:t>and contain information on road accidents, speed camera locations, factors contributing to road accidents, and outstanding SPER debts.</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685544" y="2589321"/>
            <a:ext cx="26712878" cy="3341573"/>
          </a:xfrm>
          <a:prstGeom prst="rect">
            <a:avLst/>
          </a:prstGeom>
        </p:spPr>
      </p:pic>
      <p:sp>
        <p:nvSpPr>
          <p:cNvPr id="55" name="TextBox 55"/>
          <p:cNvSpPr txBox="1"/>
          <p:nvPr/>
        </p:nvSpPr>
        <p:spPr>
          <a:xfrm>
            <a:off x="16696348" y="9594317"/>
            <a:ext cx="1710487" cy="359925"/>
          </a:xfrm>
          <a:prstGeom prst="rect">
            <a:avLst/>
          </a:prstGeom>
        </p:spPr>
        <p:txBody>
          <a:bodyPr lIns="0" tIns="0" rIns="0" bIns="0" rtlCol="0" anchor="t">
            <a:spAutoFit/>
          </a:bodyPr>
          <a:lstStyle/>
          <a:p>
            <a:pPr marL="0" marR="0" lvl="0" indent="0" algn="r" defTabSz="950519" rtl="0" eaLnBrk="1" fontAlgn="auto" latinLnBrk="0" hangingPunct="1">
              <a:lnSpc>
                <a:spcPts val="2742"/>
              </a:lnSpc>
              <a:spcBef>
                <a:spcPts val="0"/>
              </a:spcBef>
              <a:spcAft>
                <a:spcPts val="0"/>
              </a:spcAft>
              <a:buClrTx/>
              <a:buSzTx/>
              <a:buFontTx/>
              <a:buNone/>
              <a:tabLst/>
              <a:defRPr/>
            </a:pPr>
            <a:r>
              <a:rPr kumimoji="0" lang="en-US" sz="2742" b="0" i="0" u="none" strike="noStrike" kern="1200" cap="none" spc="0" normalizeH="0" baseline="0" noProof="0">
                <a:ln>
                  <a:noFill/>
                </a:ln>
                <a:solidFill>
                  <a:srgbClr val="FFFFFF"/>
                </a:solidFill>
                <a:effectLst/>
                <a:uLnTx/>
                <a:uFillTx/>
                <a:latin typeface="Agrandir"/>
                <a:ea typeface="+mn-ea"/>
                <a:cs typeface="+mn-cs"/>
              </a:rPr>
              <a:t>06</a:t>
            </a:r>
          </a:p>
        </p:txBody>
      </p:sp>
      <p:sp>
        <p:nvSpPr>
          <p:cNvPr id="60" name="TextBox 59">
            <a:extLst>
              <a:ext uri="{FF2B5EF4-FFF2-40B4-BE49-F238E27FC236}">
                <a16:creationId xmlns:a16="http://schemas.microsoft.com/office/drawing/2014/main" id="{495FEB36-BE41-B10A-5844-A886A2BC08B5}"/>
              </a:ext>
            </a:extLst>
          </p:cNvPr>
          <p:cNvSpPr txBox="1"/>
          <p:nvPr/>
        </p:nvSpPr>
        <p:spPr>
          <a:xfrm>
            <a:off x="9310799" y="2345389"/>
            <a:ext cx="6552728"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Data Type: All the attribute are nominal data</a:t>
            </a:r>
          </a:p>
        </p:txBody>
      </p:sp>
      <p:pic>
        <p:nvPicPr>
          <p:cNvPr id="3078" name="Picture 6" descr="Speed cameras – how they work | RAC Drive">
            <a:extLst>
              <a:ext uri="{FF2B5EF4-FFF2-40B4-BE49-F238E27FC236}">
                <a16:creationId xmlns:a16="http://schemas.microsoft.com/office/drawing/2014/main" id="{C219AB98-634F-3259-BAB7-3FC9A63A9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2036" y="2130929"/>
            <a:ext cx="6469430" cy="42583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93DB29-1EE6-0AF8-829F-28B96A1E069A}"/>
              </a:ext>
            </a:extLst>
          </p:cNvPr>
          <p:cNvSpPr txBox="1"/>
          <p:nvPr/>
        </p:nvSpPr>
        <p:spPr>
          <a:xfrm>
            <a:off x="1442415" y="6533912"/>
            <a:ext cx="7776864"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State Penalties Enforcement Registry (SPER) debt by SA4 regions and the top 10 offence groups in Queensland. Datasets are taken from 2021 SPER data</a:t>
            </a:r>
            <a:endParaRPr kumimoji="0" lang="en-ID"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4102" name="Picture 6" descr="SPER Clamps Down on Dept - Logan City News &amp; Lifestyle">
            <a:extLst>
              <a:ext uri="{FF2B5EF4-FFF2-40B4-BE49-F238E27FC236}">
                <a16:creationId xmlns:a16="http://schemas.microsoft.com/office/drawing/2014/main" id="{C3BCE841-9DD1-1513-8560-A98D504F5B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5672" y="5951090"/>
            <a:ext cx="8031658" cy="45625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3078">
            <a:extLst>
              <a:ext uri="{FF2B5EF4-FFF2-40B4-BE49-F238E27FC236}">
                <a16:creationId xmlns:a16="http://schemas.microsoft.com/office/drawing/2014/main" id="{B0FB89BC-C0B8-6DAF-3585-F82AF43B1A0C}"/>
              </a:ext>
            </a:extLst>
          </p:cNvPr>
          <p:cNvGraphicFramePr>
            <a:graphicFrameLocks noGrp="1"/>
          </p:cNvGraphicFramePr>
          <p:nvPr/>
        </p:nvGraphicFramePr>
        <p:xfrm>
          <a:off x="9397665" y="2834286"/>
          <a:ext cx="3528459" cy="246380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Camera Type</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Fix speed cameras, mobile speed cameras, road safety camera trailers, point-to-point speed cameras, combined red light and speed cameras, and parked mobile speed camera </a:t>
                      </a:r>
                      <a:r>
                        <a:rPr lang="en-US" dirty="0" err="1"/>
                        <a:t>sitesolice</a:t>
                      </a:r>
                      <a:r>
                        <a:rPr lang="en-US" dirty="0"/>
                        <a:t> Regions</a:t>
                      </a:r>
                    </a:p>
                  </a:txBody>
                  <a:tcPr/>
                </a:tc>
                <a:extLst>
                  <a:ext uri="{0D108BD9-81ED-4DB2-BD59-A6C34878D82A}">
                    <a16:rowId xmlns:a16="http://schemas.microsoft.com/office/drawing/2014/main" val="2416558143"/>
                  </a:ext>
                </a:extLst>
              </a:tr>
            </a:tbl>
          </a:graphicData>
        </a:graphic>
      </p:graphicFrame>
      <p:graphicFrame>
        <p:nvGraphicFramePr>
          <p:cNvPr id="8" name="Table 3078">
            <a:extLst>
              <a:ext uri="{FF2B5EF4-FFF2-40B4-BE49-F238E27FC236}">
                <a16:creationId xmlns:a16="http://schemas.microsoft.com/office/drawing/2014/main" id="{4992BF86-053D-3F8A-821D-053D3799CADD}"/>
              </a:ext>
            </a:extLst>
          </p:cNvPr>
          <p:cNvGraphicFramePr>
            <a:graphicFrameLocks noGrp="1"/>
          </p:cNvGraphicFramePr>
          <p:nvPr/>
        </p:nvGraphicFramePr>
        <p:xfrm>
          <a:off x="13105556" y="2841172"/>
          <a:ext cx="3528459" cy="132334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Camera Location</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Remark of the location</a:t>
                      </a:r>
                    </a:p>
                    <a:p>
                      <a:pPr marL="0" indent="0">
                        <a:buFont typeface="+mj-lt"/>
                        <a:buNone/>
                      </a:pPr>
                      <a:endParaRPr lang="en-US" dirty="0"/>
                    </a:p>
                    <a:p>
                      <a:pPr marL="0" indent="0">
                        <a:buFont typeface="+mj-lt"/>
                        <a:buNone/>
                      </a:pPr>
                      <a:endParaRPr lang="en-US" dirty="0"/>
                    </a:p>
                  </a:txBody>
                  <a:tcPr/>
                </a:tc>
                <a:extLst>
                  <a:ext uri="{0D108BD9-81ED-4DB2-BD59-A6C34878D82A}">
                    <a16:rowId xmlns:a16="http://schemas.microsoft.com/office/drawing/2014/main" val="2416558143"/>
                  </a:ext>
                </a:extLst>
              </a:tr>
            </a:tbl>
          </a:graphicData>
        </a:graphic>
      </p:graphicFrame>
      <p:graphicFrame>
        <p:nvGraphicFramePr>
          <p:cNvPr id="12" name="Table 3078">
            <a:extLst>
              <a:ext uri="{FF2B5EF4-FFF2-40B4-BE49-F238E27FC236}">
                <a16:creationId xmlns:a16="http://schemas.microsoft.com/office/drawing/2014/main" id="{1E65BC32-F6AB-A58D-C907-65B7F1BBEE60}"/>
              </a:ext>
            </a:extLst>
          </p:cNvPr>
          <p:cNvGraphicFramePr>
            <a:graphicFrameLocks noGrp="1"/>
          </p:cNvGraphicFramePr>
          <p:nvPr/>
        </p:nvGraphicFramePr>
        <p:xfrm>
          <a:off x="13112070" y="4274344"/>
          <a:ext cx="3528459" cy="1038225"/>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Camera Coordinate</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Latitude and Longitude</a:t>
                      </a:r>
                    </a:p>
                    <a:p>
                      <a:pPr marL="0" indent="0">
                        <a:buFont typeface="+mj-lt"/>
                        <a:buNone/>
                      </a:pPr>
                      <a:endParaRPr lang="en-US" dirty="0"/>
                    </a:p>
                  </a:txBody>
                  <a:tcPr/>
                </a:tc>
                <a:extLst>
                  <a:ext uri="{0D108BD9-81ED-4DB2-BD59-A6C34878D82A}">
                    <a16:rowId xmlns:a16="http://schemas.microsoft.com/office/drawing/2014/main" val="2416558143"/>
                  </a:ext>
                </a:extLst>
              </a:tr>
            </a:tbl>
          </a:graphicData>
        </a:graphic>
      </p:graphicFrame>
      <p:graphicFrame>
        <p:nvGraphicFramePr>
          <p:cNvPr id="13" name="Table 3078">
            <a:extLst>
              <a:ext uri="{FF2B5EF4-FFF2-40B4-BE49-F238E27FC236}">
                <a16:creationId xmlns:a16="http://schemas.microsoft.com/office/drawing/2014/main" id="{89339355-33F6-0034-71BD-04A09E394A86}"/>
              </a:ext>
            </a:extLst>
          </p:cNvPr>
          <p:cNvGraphicFramePr>
            <a:graphicFrameLocks noGrp="1"/>
          </p:cNvGraphicFramePr>
          <p:nvPr/>
        </p:nvGraphicFramePr>
        <p:xfrm>
          <a:off x="1495046" y="7180243"/>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Month</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12 Month of 2021</a:t>
                      </a:r>
                    </a:p>
                  </a:txBody>
                  <a:tcPr/>
                </a:tc>
                <a:extLst>
                  <a:ext uri="{0D108BD9-81ED-4DB2-BD59-A6C34878D82A}">
                    <a16:rowId xmlns:a16="http://schemas.microsoft.com/office/drawing/2014/main" val="2416558143"/>
                  </a:ext>
                </a:extLst>
              </a:tr>
            </a:tbl>
          </a:graphicData>
        </a:graphic>
      </p:graphicFrame>
      <p:graphicFrame>
        <p:nvGraphicFramePr>
          <p:cNvPr id="14" name="Table 3078">
            <a:extLst>
              <a:ext uri="{FF2B5EF4-FFF2-40B4-BE49-F238E27FC236}">
                <a16:creationId xmlns:a16="http://schemas.microsoft.com/office/drawing/2014/main" id="{7533275A-C0B0-72AC-4A00-D3CC242D6362}"/>
              </a:ext>
            </a:extLst>
          </p:cNvPr>
          <p:cNvGraphicFramePr>
            <a:graphicFrameLocks noGrp="1"/>
          </p:cNvGraphicFramePr>
          <p:nvPr/>
        </p:nvGraphicFramePr>
        <p:xfrm>
          <a:off x="5165367" y="7180243"/>
          <a:ext cx="3528459" cy="303403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502082">
                <a:tc>
                  <a:txBody>
                    <a:bodyPr/>
                    <a:lstStyle/>
                    <a:p>
                      <a:r>
                        <a:rPr lang="en-US" dirty="0"/>
                        <a:t>Top 10 Offence Group by Outstanding Balance</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err="1"/>
                        <a:t>Animal;Bail</a:t>
                      </a:r>
                      <a:r>
                        <a:rPr lang="en-US" dirty="0"/>
                        <a:t>, Probation and Fail to appear </a:t>
                      </a:r>
                      <a:r>
                        <a:rPr lang="en-US" dirty="0" err="1"/>
                        <a:t>Offences;Driving;Drug</a:t>
                      </a:r>
                      <a:endParaRPr lang="en-US" dirty="0"/>
                    </a:p>
                    <a:p>
                      <a:pPr marL="0" indent="0">
                        <a:buFont typeface="+mj-lt"/>
                        <a:buNone/>
                      </a:pPr>
                      <a:r>
                        <a:rPr lang="en-US" dirty="0"/>
                        <a:t>Fail to </a:t>
                      </a:r>
                      <a:r>
                        <a:rPr lang="en-US" dirty="0" err="1"/>
                        <a:t>Vote;Fare</a:t>
                      </a:r>
                      <a:r>
                        <a:rPr lang="en-US" dirty="0"/>
                        <a:t> Evasion</a:t>
                      </a:r>
                    </a:p>
                    <a:p>
                      <a:pPr marL="0" indent="0">
                        <a:buFont typeface="+mj-lt"/>
                        <a:buNone/>
                      </a:pPr>
                      <a:r>
                        <a:rPr lang="en-US" dirty="0"/>
                        <a:t>Fraud, Deception and Extortion Related </a:t>
                      </a:r>
                      <a:r>
                        <a:rPr lang="en-US" dirty="0" err="1"/>
                        <a:t>Offences;Offender</a:t>
                      </a:r>
                      <a:r>
                        <a:rPr lang="en-US" dirty="0"/>
                        <a:t> Debt </a:t>
                      </a:r>
                      <a:r>
                        <a:rPr lang="en-US" dirty="0" err="1"/>
                        <a:t>Recovery;Parking;Public</a:t>
                      </a:r>
                      <a:r>
                        <a:rPr lang="en-US" dirty="0"/>
                        <a:t> Order Offences; </a:t>
                      </a:r>
                      <a:r>
                        <a:rPr lang="en-US" dirty="0" err="1"/>
                        <a:t>Speeding;Stealing</a:t>
                      </a:r>
                      <a:r>
                        <a:rPr lang="en-US" dirty="0"/>
                        <a:t>; Tolling; Unknown; Vehicle</a:t>
                      </a:r>
                    </a:p>
                  </a:txBody>
                  <a:tcPr/>
                </a:tc>
                <a:extLst>
                  <a:ext uri="{0D108BD9-81ED-4DB2-BD59-A6C34878D82A}">
                    <a16:rowId xmlns:a16="http://schemas.microsoft.com/office/drawing/2014/main" val="2416558143"/>
                  </a:ext>
                </a:extLst>
              </a:tr>
            </a:tbl>
          </a:graphicData>
        </a:graphic>
      </p:graphicFrame>
      <p:graphicFrame>
        <p:nvGraphicFramePr>
          <p:cNvPr id="15" name="Table 3078">
            <a:extLst>
              <a:ext uri="{FF2B5EF4-FFF2-40B4-BE49-F238E27FC236}">
                <a16:creationId xmlns:a16="http://schemas.microsoft.com/office/drawing/2014/main" id="{4BEED3E7-9257-099E-C541-38DD96976C87}"/>
              </a:ext>
            </a:extLst>
          </p:cNvPr>
          <p:cNvGraphicFramePr>
            <a:graphicFrameLocks noGrp="1"/>
          </p:cNvGraphicFramePr>
          <p:nvPr/>
        </p:nvGraphicFramePr>
        <p:xfrm>
          <a:off x="1490507" y="8891607"/>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Number of Debts</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Numeric Data</a:t>
                      </a:r>
                    </a:p>
                  </a:txBody>
                  <a:tcPr/>
                </a:tc>
                <a:extLst>
                  <a:ext uri="{0D108BD9-81ED-4DB2-BD59-A6C34878D82A}">
                    <a16:rowId xmlns:a16="http://schemas.microsoft.com/office/drawing/2014/main" val="2416558143"/>
                  </a:ext>
                </a:extLst>
              </a:tr>
            </a:tbl>
          </a:graphicData>
        </a:graphic>
      </p:graphicFrame>
      <p:graphicFrame>
        <p:nvGraphicFramePr>
          <p:cNvPr id="16" name="Table 3078">
            <a:extLst>
              <a:ext uri="{FF2B5EF4-FFF2-40B4-BE49-F238E27FC236}">
                <a16:creationId xmlns:a16="http://schemas.microsoft.com/office/drawing/2014/main" id="{6F98C79D-A8FA-764B-3BC6-816A57B5BA25}"/>
              </a:ext>
            </a:extLst>
          </p:cNvPr>
          <p:cNvGraphicFramePr>
            <a:graphicFrameLocks noGrp="1"/>
          </p:cNvGraphicFramePr>
          <p:nvPr/>
        </p:nvGraphicFramePr>
        <p:xfrm>
          <a:off x="1495187" y="8035925"/>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Local ABS Statistical Area 4</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19 Areas</a:t>
                      </a:r>
                    </a:p>
                  </a:txBody>
                  <a:tcPr/>
                </a:tc>
                <a:extLst>
                  <a:ext uri="{0D108BD9-81ED-4DB2-BD59-A6C34878D82A}">
                    <a16:rowId xmlns:a16="http://schemas.microsoft.com/office/drawing/2014/main" val="2416558143"/>
                  </a:ext>
                </a:extLst>
              </a:tr>
            </a:tbl>
          </a:graphicData>
        </a:graphic>
      </p:graphicFrame>
      <p:graphicFrame>
        <p:nvGraphicFramePr>
          <p:cNvPr id="17" name="Table 3078">
            <a:extLst>
              <a:ext uri="{FF2B5EF4-FFF2-40B4-BE49-F238E27FC236}">
                <a16:creationId xmlns:a16="http://schemas.microsoft.com/office/drawing/2014/main" id="{49303208-CDE0-F828-2A21-178F6F498DA3}"/>
              </a:ext>
            </a:extLst>
          </p:cNvPr>
          <p:cNvGraphicFramePr>
            <a:graphicFrameLocks noGrp="1"/>
          </p:cNvGraphicFramePr>
          <p:nvPr/>
        </p:nvGraphicFramePr>
        <p:xfrm>
          <a:off x="1500520" y="9789341"/>
          <a:ext cx="3528459" cy="753110"/>
        </p:xfrm>
        <a:graphic>
          <a:graphicData uri="http://schemas.openxmlformats.org/drawingml/2006/table">
            <a:tbl>
              <a:tblPr firstRow="1" bandRow="1">
                <a:tableStyleId>{F5AB1C69-6EDB-4FF4-983F-18BD219EF322}</a:tableStyleId>
              </a:tblPr>
              <a:tblGrid>
                <a:gridCol w="3528459">
                  <a:extLst>
                    <a:ext uri="{9D8B030D-6E8A-4147-A177-3AD203B41FA5}">
                      <a16:colId xmlns:a16="http://schemas.microsoft.com/office/drawing/2014/main" val="1002478873"/>
                    </a:ext>
                  </a:extLst>
                </a:gridCol>
              </a:tblGrid>
              <a:tr h="370840">
                <a:tc>
                  <a:txBody>
                    <a:bodyPr/>
                    <a:lstStyle/>
                    <a:p>
                      <a:r>
                        <a:rPr lang="en-US" dirty="0"/>
                        <a:t>Outstanding Balance</a:t>
                      </a:r>
                    </a:p>
                  </a:txBody>
                  <a:tcPr/>
                </a:tc>
                <a:extLst>
                  <a:ext uri="{0D108BD9-81ED-4DB2-BD59-A6C34878D82A}">
                    <a16:rowId xmlns:a16="http://schemas.microsoft.com/office/drawing/2014/main" val="743800771"/>
                  </a:ext>
                </a:extLst>
              </a:tr>
              <a:tr h="370840">
                <a:tc>
                  <a:txBody>
                    <a:bodyPr/>
                    <a:lstStyle/>
                    <a:p>
                      <a:pPr marL="0" indent="0">
                        <a:buFont typeface="+mj-lt"/>
                        <a:buNone/>
                      </a:pPr>
                      <a:r>
                        <a:rPr lang="en-US" dirty="0"/>
                        <a:t>Numeric Data</a:t>
                      </a:r>
                    </a:p>
                  </a:txBody>
                  <a:tcPr/>
                </a:tc>
                <a:extLst>
                  <a:ext uri="{0D108BD9-81ED-4DB2-BD59-A6C34878D82A}">
                    <a16:rowId xmlns:a16="http://schemas.microsoft.com/office/drawing/2014/main" val="2416558143"/>
                  </a:ext>
                </a:extLst>
              </a:tr>
            </a:tbl>
          </a:graphicData>
        </a:graphic>
      </p:graphicFrame>
    </p:spTree>
    <p:extLst>
      <p:ext uri="{BB962C8B-B14F-4D97-AF65-F5344CB8AC3E}">
        <p14:creationId xmlns:p14="http://schemas.microsoft.com/office/powerpoint/2010/main" val="4192912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3137"/>
        </a:solidFill>
        <a:effectLst/>
      </p:bgPr>
    </p:bg>
    <p:spTree>
      <p:nvGrpSpPr>
        <p:cNvPr id="1" name=""/>
        <p:cNvGrpSpPr/>
        <p:nvPr/>
      </p:nvGrpSpPr>
      <p:grpSpPr>
        <a:xfrm>
          <a:off x="0" y="0"/>
          <a:ext cx="0" cy="0"/>
          <a:chOff x="0" y="0"/>
          <a:chExt cx="0" cy="0"/>
        </a:xfrm>
      </p:grpSpPr>
      <p:sp>
        <p:nvSpPr>
          <p:cNvPr id="2" name="TextBox 2"/>
          <p:cNvSpPr txBox="1"/>
          <p:nvPr/>
        </p:nvSpPr>
        <p:spPr>
          <a:xfrm>
            <a:off x="2304356" y="4265089"/>
            <a:ext cx="15121680" cy="2154436"/>
          </a:xfrm>
          <a:prstGeom prst="rect">
            <a:avLst/>
          </a:prstGeom>
        </p:spPr>
        <p:txBody>
          <a:bodyPr wrap="square" lIns="0" tIns="0" rIns="0" bIns="0" rtlCol="0" anchor="t">
            <a:spAutoFit/>
          </a:bodyPr>
          <a:lstStyle/>
          <a:p>
            <a:pPr marL="0" marR="0" lvl="0" indent="0" algn="ctr"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STEP 3.</a:t>
            </a:r>
          </a:p>
          <a:p>
            <a:pPr marL="0" marR="0" lvl="0" indent="0" algn="ctr" defTabSz="950519" rtl="0" eaLnBrk="1" fontAlgn="auto" latinLnBrk="0" hangingPunct="1">
              <a:lnSpc>
                <a:spcPts val="8417"/>
              </a:lnSpc>
              <a:spcBef>
                <a:spcPts val="0"/>
              </a:spcBef>
              <a:spcAft>
                <a:spcPts val="0"/>
              </a:spcAft>
              <a:buClrTx/>
              <a:buSzTx/>
              <a:buFontTx/>
              <a:buNone/>
              <a:tabLst/>
              <a:defRPr/>
            </a:pPr>
            <a:r>
              <a:rPr kumimoji="0" lang="en-US" sz="7014" b="0" i="0" u="none" strike="noStrike" kern="1200" cap="none" spc="0" normalizeH="0" baseline="0" noProof="0" dirty="0">
                <a:ln>
                  <a:noFill/>
                </a:ln>
                <a:solidFill>
                  <a:srgbClr val="B9F200"/>
                </a:solidFill>
                <a:effectLst/>
                <a:uLnTx/>
                <a:uFillTx/>
                <a:latin typeface="Agrandir"/>
                <a:ea typeface="+mn-ea"/>
                <a:cs typeface="+mn-cs"/>
              </a:rPr>
              <a:t>IS THE DATA FIT FOR USE?</a:t>
            </a:r>
          </a:p>
        </p:txBody>
      </p:sp>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732272" y="2702761"/>
            <a:ext cx="26712878" cy="3341573"/>
          </a:xfrm>
          <a:prstGeom prst="rect">
            <a:avLst/>
          </a:prstGeom>
        </p:spPr>
      </p:pic>
      <p:pic>
        <p:nvPicPr>
          <p:cNvPr id="3" name="Picture 53">
            <a:extLst>
              <a:ext uri="{FF2B5EF4-FFF2-40B4-BE49-F238E27FC236}">
                <a16:creationId xmlns:a16="http://schemas.microsoft.com/office/drawing/2014/main" id="{2B0D2EEE-5767-2AAF-EF0D-0696840370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12636260" y="3350833"/>
            <a:ext cx="26712878" cy="3341573"/>
          </a:xfrm>
          <a:prstGeom prst="rect">
            <a:avLst/>
          </a:prstGeom>
        </p:spPr>
      </p:pic>
    </p:spTree>
    <p:extLst>
      <p:ext uri="{BB962C8B-B14F-4D97-AF65-F5344CB8AC3E}">
        <p14:creationId xmlns:p14="http://schemas.microsoft.com/office/powerpoint/2010/main" val="38786635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Magnetism Magnetic Fields</Template>
  <TotalTime>2810</TotalTime>
  <Words>7622</Words>
  <Application>Microsoft Macintosh PowerPoint</Application>
  <PresentationFormat>自定义</PresentationFormat>
  <Paragraphs>423</Paragraphs>
  <Slides>45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45</vt:i4>
      </vt:variant>
    </vt:vector>
  </HeadingPairs>
  <TitlesOfParts>
    <vt:vector size="52" baseType="lpstr">
      <vt:lpstr>Agrandir</vt:lpstr>
      <vt:lpstr>Agrandir Bold</vt:lpstr>
      <vt:lpstr>Söhne</vt:lpstr>
      <vt:lpstr>Arial</vt:lpstr>
      <vt:lpstr>Calibri</vt:lpstr>
      <vt:lpstr>Wingdings</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Nihlah Nihla</dc:creator>
  <cp:lastModifiedBy>一帆 张</cp:lastModifiedBy>
  <cp:revision>124</cp:revision>
  <dcterms:created xsi:type="dcterms:W3CDTF">2023-05-02T01:06:38Z</dcterms:created>
  <dcterms:modified xsi:type="dcterms:W3CDTF">2023-05-22T03:18:48Z</dcterms:modified>
</cp:coreProperties>
</file>